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94" r:id="rId3"/>
    <p:sldId id="271" r:id="rId4"/>
    <p:sldId id="296" r:id="rId5"/>
    <p:sldId id="297" r:id="rId6"/>
    <p:sldId id="299" r:id="rId7"/>
    <p:sldId id="300" r:id="rId8"/>
    <p:sldId id="301" r:id="rId9"/>
    <p:sldId id="302" r:id="rId10"/>
    <p:sldId id="292" r:id="rId11"/>
    <p:sldId id="295" r:id="rId12"/>
    <p:sldId id="298" r:id="rId13"/>
    <p:sldId id="30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CFF"/>
    <a:srgbClr val="009EDB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12" autoAdjust="0"/>
    <p:restoredTop sz="89524"/>
  </p:normalViewPr>
  <p:slideViewPr>
    <p:cSldViewPr snapToGrid="0">
      <p:cViewPr varScale="1">
        <p:scale>
          <a:sx n="110" d="100"/>
          <a:sy n="110" d="100"/>
        </p:scale>
        <p:origin x="15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34922-B10F-45A2-9340-0C4E376E1391}" type="datetimeFigureOut">
              <a:rPr lang="en-US" smtClean="0"/>
              <a:t>6/12/23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2B2D1B-AC5A-4129-B674-008DE164E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675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B2D1B-AC5A-4129-B674-008DE164E2A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033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B2D1B-AC5A-4129-B674-008DE164E2A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959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We used bicubic interpolation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B2D1B-AC5A-4129-B674-008DE164E2A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4420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We used bicubic interpolation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B2D1B-AC5A-4129-B674-008DE164E2A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37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Motion blur, poor lighting…</a:t>
            </a:r>
          </a:p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B2D1B-AC5A-4129-B674-008DE164E2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116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B2D1B-AC5A-4129-B674-008DE164E2A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75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So why don’t we just use better quality cameras, instead of going through the trouble of developing algorithms that can give us the same result anyway?</a:t>
            </a:r>
          </a:p>
          <a:p>
            <a:endParaRPr lang="en-GB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marL="171450" indent="-171450">
              <a:buFontTx/>
              <a:buChar char="-"/>
            </a:pPr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People want compact devices so there is a physical restriction regarding the size of lenses and sensors, which leads to a poorer quality</a:t>
            </a:r>
          </a:p>
          <a:p>
            <a:pPr marL="171450" indent="-171450">
              <a:buFontTx/>
              <a:buChar char="-"/>
            </a:pPr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Better images depend on better equipment and storage which are more expensive (security cameras) </a:t>
            </a:r>
          </a:p>
          <a:p>
            <a:pPr marL="171450" indent="-171450">
              <a:buFontTx/>
              <a:buChar char="-"/>
            </a:pPr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Lastly, many images with important information were already captured in low resolution. So super resolution is the only way.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B2D1B-AC5A-4129-B674-008DE164E2A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27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B2D1B-AC5A-4129-B674-008DE164E2A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934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Enhanced Deep Residual Networks</a:t>
            </a:r>
          </a:p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B2D1B-AC5A-4129-B674-008DE164E2A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425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Diverse 2K Dataset</a:t>
            </a:r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B2D1B-AC5A-4129-B674-008DE164E2A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913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B2D1B-AC5A-4129-B674-008DE164E2A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58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B2D1B-AC5A-4129-B674-008DE164E2A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32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66DC62C-E1D0-4887-9BF9-BF860819C7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734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1749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F99747-01B2-42DA-91C2-0DB1C436E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32BF57-C340-4403-B8BF-60194556B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03D72-1B52-4757-986E-BAE651ECFC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19B8F-0AB6-46C3-AEED-FF3C1D0CFD40}" type="datetimeFigureOut">
              <a:rPr lang="en-US" smtClean="0"/>
              <a:t>6/12/23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19D55-FFBB-4BF7-ABAB-DF70ECC5BF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44916-3841-4577-AA9D-C2EEE4E74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662E0-0E98-4919-98A5-6AEBF2B00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84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jpe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3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11.svg"/><Relationship Id="rId5" Type="http://schemas.openxmlformats.org/officeDocument/2006/relationships/image" Target="../media/image18.svg"/><Relationship Id="rId10" Type="http://schemas.openxmlformats.org/officeDocument/2006/relationships/image" Target="../media/image10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8D9C7A9-7188-83A8-7E1B-DC44DDFA6C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6703"/>
          <a:stretch/>
        </p:blipFill>
        <p:spPr>
          <a:xfrm>
            <a:off x="7052371" y="-16933"/>
            <a:ext cx="5139629" cy="6876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0BB797-0A65-78B6-D5C1-05506EF9E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4079" y="140648"/>
            <a:ext cx="1113367" cy="1201430"/>
          </a:xfrm>
          <a:prstGeom prst="rect">
            <a:avLst/>
          </a:prstGeom>
        </p:spPr>
      </p:pic>
      <p:sp>
        <p:nvSpPr>
          <p:cNvPr id="12" name="Text Placeholder 42">
            <a:extLst>
              <a:ext uri="{FF2B5EF4-FFF2-40B4-BE49-F238E27FC236}">
                <a16:creationId xmlns:a16="http://schemas.microsoft.com/office/drawing/2014/main" id="{82662E87-BB40-0953-F06D-29CB51F869DE}"/>
              </a:ext>
            </a:extLst>
          </p:cNvPr>
          <p:cNvSpPr txBox="1">
            <a:spLocks/>
          </p:cNvSpPr>
          <p:nvPr/>
        </p:nvSpPr>
        <p:spPr>
          <a:xfrm>
            <a:off x="7606168" y="6417734"/>
            <a:ext cx="2540000" cy="4741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Tiago </a:t>
            </a:r>
            <a:r>
              <a:rPr lang="en-US" sz="2400" b="1" dirty="0" err="1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Rebelo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A99795-BAD9-7D06-FD70-3E3056C474F5}"/>
              </a:ext>
            </a:extLst>
          </p:cNvPr>
          <p:cNvGrpSpPr/>
          <p:nvPr/>
        </p:nvGrpSpPr>
        <p:grpSpPr>
          <a:xfrm>
            <a:off x="53902" y="1229840"/>
            <a:ext cx="7684631" cy="4438540"/>
            <a:chOff x="53902" y="1229840"/>
            <a:chExt cx="7684631" cy="4438540"/>
          </a:xfrm>
        </p:grpSpPr>
        <p:sp>
          <p:nvSpPr>
            <p:cNvPr id="10" name="Text Placeholder 42">
              <a:extLst>
                <a:ext uri="{FF2B5EF4-FFF2-40B4-BE49-F238E27FC236}">
                  <a16:creationId xmlns:a16="http://schemas.microsoft.com/office/drawing/2014/main" id="{FB02A4F7-038C-E397-67EF-B910BA9A0F38}"/>
                </a:ext>
              </a:extLst>
            </p:cNvPr>
            <p:cNvSpPr txBox="1">
              <a:spLocks/>
            </p:cNvSpPr>
            <p:nvPr/>
          </p:nvSpPr>
          <p:spPr>
            <a:xfrm>
              <a:off x="53902" y="1229840"/>
              <a:ext cx="7684631" cy="173978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5400" b="1" dirty="0">
                  <a:solidFill>
                    <a:schemeClr val="accent5">
                      <a:lumMod val="50000"/>
                    </a:schemeClr>
                  </a:solidFill>
                  <a:latin typeface="PixelSplitter" panose="02000806070000020004" pitchFamily="2" charset="0"/>
                </a:rPr>
                <a:t>Super Resolution 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5400" b="1" dirty="0">
                  <a:solidFill>
                    <a:schemeClr val="accent5">
                      <a:lumMod val="50000"/>
                    </a:schemeClr>
                  </a:solidFill>
                  <a:latin typeface="PixelSplitter" panose="02000806070000020004" pitchFamily="2" charset="0"/>
                </a:rPr>
                <a:t>Imaging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5BE8EE9-193B-05C8-B95E-2B3FE62D49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416" t="33318" r="25695" b="12273"/>
            <a:stretch/>
          </p:blipFill>
          <p:spPr bwMode="auto">
            <a:xfrm>
              <a:off x="1737217" y="2969629"/>
              <a:ext cx="4318000" cy="2698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39180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3CCE079-769D-DB7C-EE4A-E42534CD5183}"/>
              </a:ext>
            </a:extLst>
          </p:cNvPr>
          <p:cNvGrpSpPr/>
          <p:nvPr/>
        </p:nvGrpSpPr>
        <p:grpSpPr>
          <a:xfrm>
            <a:off x="1949778" y="2493350"/>
            <a:ext cx="8326309" cy="1785434"/>
            <a:chOff x="1949778" y="2493350"/>
            <a:chExt cx="8326309" cy="1785434"/>
          </a:xfrm>
        </p:grpSpPr>
        <p:sp>
          <p:nvSpPr>
            <p:cNvPr id="10" name="Rectangle: Rounded Corners 20">
              <a:extLst>
                <a:ext uri="{FF2B5EF4-FFF2-40B4-BE49-F238E27FC236}">
                  <a16:creationId xmlns:a16="http://schemas.microsoft.com/office/drawing/2014/main" id="{D108F5F4-FA3A-9F46-A5F6-4452BA095B08}"/>
                </a:ext>
              </a:extLst>
            </p:cNvPr>
            <p:cNvSpPr/>
            <p:nvPr/>
          </p:nvSpPr>
          <p:spPr>
            <a:xfrm>
              <a:off x="1949778" y="2493350"/>
              <a:ext cx="8326309" cy="1785434"/>
            </a:xfrm>
            <a:prstGeom prst="roundRect">
              <a:avLst>
                <a:gd name="adj" fmla="val 1869"/>
              </a:avLst>
            </a:prstGeom>
            <a:solidFill>
              <a:schemeClr val="bg1"/>
            </a:solidFill>
            <a:ln>
              <a:noFill/>
            </a:ln>
            <a:effectLst>
              <a:outerShdw blurRad="215900" dist="50800" dir="5400000" algn="ctr" rotWithShape="0">
                <a:srgbClr val="000000">
                  <a:alpha val="2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8377DF-9299-3B13-7285-F517361F735D}"/>
                </a:ext>
              </a:extLst>
            </p:cNvPr>
            <p:cNvSpPr txBox="1"/>
            <p:nvPr/>
          </p:nvSpPr>
          <p:spPr>
            <a:xfrm>
              <a:off x="2028076" y="2601237"/>
              <a:ext cx="717368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T" sz="9600" dirty="0">
                  <a:latin typeface="PixelSplitter" panose="02000806070000020004" pitchFamily="2" charset="0"/>
                </a:rPr>
                <a:t>PixelPro</a:t>
              </a:r>
              <a:endParaRPr lang="en-PT" sz="6000" dirty="0">
                <a:latin typeface="PixelSplitter" panose="02000806070000020004" pitchFamily="2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4DA4D81-A5A6-8208-63B0-A974738E6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18247" y="2744717"/>
              <a:ext cx="1320800" cy="128270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79081F0-8AA2-80F0-FCB6-3163E234C1E5}"/>
              </a:ext>
            </a:extLst>
          </p:cNvPr>
          <p:cNvSpPr txBox="1"/>
          <p:nvPr/>
        </p:nvSpPr>
        <p:spPr>
          <a:xfrm>
            <a:off x="247978" y="128600"/>
            <a:ext cx="3403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Web App</a:t>
            </a:r>
            <a:endParaRPr lang="en-PT" sz="5400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892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79081F0-8AA2-80F0-FCB6-3163E234C1E5}"/>
              </a:ext>
            </a:extLst>
          </p:cNvPr>
          <p:cNvSpPr txBox="1"/>
          <p:nvPr/>
        </p:nvSpPr>
        <p:spPr>
          <a:xfrm>
            <a:off x="247978" y="128600"/>
            <a:ext cx="44002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Applications</a:t>
            </a:r>
            <a:endParaRPr lang="en-PT" sz="5400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F7E9335-5DC7-20D5-DFCB-2892112BA6F5}"/>
              </a:ext>
            </a:extLst>
          </p:cNvPr>
          <p:cNvGrpSpPr/>
          <p:nvPr/>
        </p:nvGrpSpPr>
        <p:grpSpPr>
          <a:xfrm>
            <a:off x="855134" y="1060453"/>
            <a:ext cx="4923367" cy="2784517"/>
            <a:chOff x="715433" y="1246717"/>
            <a:chExt cx="4923367" cy="2784517"/>
          </a:xfrm>
        </p:grpSpPr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B0E2D13C-0EF7-3FD4-A276-339C97A1AC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00" y="1606550"/>
              <a:ext cx="4914900" cy="2424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 Placeholder 42">
              <a:extLst>
                <a:ext uri="{FF2B5EF4-FFF2-40B4-BE49-F238E27FC236}">
                  <a16:creationId xmlns:a16="http://schemas.microsoft.com/office/drawing/2014/main" id="{D0E8A649-8C9C-C268-E32F-FF19FD0792D4}"/>
                </a:ext>
              </a:extLst>
            </p:cNvPr>
            <p:cNvSpPr txBox="1">
              <a:spLocks/>
            </p:cNvSpPr>
            <p:nvPr/>
          </p:nvSpPr>
          <p:spPr>
            <a:xfrm>
              <a:off x="715433" y="1246717"/>
              <a:ext cx="2635250" cy="47413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400" b="1" dirty="0">
                  <a:latin typeface="Helvetica" pitchFamily="2" charset="0"/>
                </a:rPr>
                <a:t>Medical Imaging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146414E-6AB8-6AD7-FE55-E631CE2BBEF6}"/>
              </a:ext>
            </a:extLst>
          </p:cNvPr>
          <p:cNvGrpSpPr/>
          <p:nvPr/>
        </p:nvGrpSpPr>
        <p:grpSpPr>
          <a:xfrm>
            <a:off x="6413500" y="1043518"/>
            <a:ext cx="4914898" cy="2804410"/>
            <a:chOff x="6413500" y="1043518"/>
            <a:chExt cx="4914898" cy="2804410"/>
          </a:xfrm>
        </p:grpSpPr>
        <p:pic>
          <p:nvPicPr>
            <p:cNvPr id="5" name="Picture 2" descr="A comparison of two images of a black hole. The left is blurrier, with a larger orange ring around a black center. The right has a thinner ring, and was produced by AI.">
              <a:extLst>
                <a:ext uri="{FF2B5EF4-FFF2-40B4-BE49-F238E27FC236}">
                  <a16:creationId xmlns:a16="http://schemas.microsoft.com/office/drawing/2014/main" id="{B64E3508-08BE-327F-4FDD-38BBD17BB1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3500" y="1383458"/>
              <a:ext cx="4914898" cy="2464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 Placeholder 42">
              <a:extLst>
                <a:ext uri="{FF2B5EF4-FFF2-40B4-BE49-F238E27FC236}">
                  <a16:creationId xmlns:a16="http://schemas.microsoft.com/office/drawing/2014/main" id="{C27CE59D-5BD3-FFFD-FCC5-EE6F5238EBD2}"/>
                </a:ext>
              </a:extLst>
            </p:cNvPr>
            <p:cNvSpPr txBox="1">
              <a:spLocks/>
            </p:cNvSpPr>
            <p:nvPr/>
          </p:nvSpPr>
          <p:spPr>
            <a:xfrm>
              <a:off x="6413500" y="1043518"/>
              <a:ext cx="3473450" cy="47413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400" b="1" dirty="0">
                  <a:latin typeface="Helvetica" pitchFamily="2" charset="0"/>
                </a:rPr>
                <a:t>Astronomical Imaging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E65398F-12A7-4644-A7D4-A6BD37987C68}"/>
              </a:ext>
            </a:extLst>
          </p:cNvPr>
          <p:cNvGrpSpPr/>
          <p:nvPr/>
        </p:nvGrpSpPr>
        <p:grpSpPr>
          <a:xfrm>
            <a:off x="6413500" y="3971283"/>
            <a:ext cx="4834069" cy="2730053"/>
            <a:chOff x="722634" y="4001601"/>
            <a:chExt cx="4834069" cy="2730053"/>
          </a:xfrm>
        </p:grpSpPr>
        <p:sp>
          <p:nvSpPr>
            <p:cNvPr id="18" name="Text Placeholder 42">
              <a:extLst>
                <a:ext uri="{FF2B5EF4-FFF2-40B4-BE49-F238E27FC236}">
                  <a16:creationId xmlns:a16="http://schemas.microsoft.com/office/drawing/2014/main" id="{EE77FED0-EA2F-C389-BD8D-7D57BCFB576F}"/>
                </a:ext>
              </a:extLst>
            </p:cNvPr>
            <p:cNvSpPr txBox="1">
              <a:spLocks/>
            </p:cNvSpPr>
            <p:nvPr/>
          </p:nvSpPr>
          <p:spPr>
            <a:xfrm>
              <a:off x="722634" y="4001601"/>
              <a:ext cx="4233731" cy="47413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400" b="1" dirty="0">
                  <a:latin typeface="Helvetica" pitchFamily="2" charset="0"/>
                </a:rPr>
                <a:t>Surveillance Imaging</a:t>
              </a:r>
            </a:p>
          </p:txBody>
        </p:sp>
        <p:pic>
          <p:nvPicPr>
            <p:cNvPr id="20" name="Picture 19" descr="A picture containing road, outdoor, land vehicle, car&#10;&#10;Description automatically generated">
              <a:extLst>
                <a:ext uri="{FF2B5EF4-FFF2-40B4-BE49-F238E27FC236}">
                  <a16:creationId xmlns:a16="http://schemas.microsoft.com/office/drawing/2014/main" id="{6E7EFF8E-7664-13E5-FB9B-D0FF175F8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0657" y="4431104"/>
              <a:ext cx="2293200" cy="2293200"/>
            </a:xfrm>
            <a:prstGeom prst="rect">
              <a:avLst/>
            </a:prstGeom>
          </p:spPr>
        </p:pic>
        <p:pic>
          <p:nvPicPr>
            <p:cNvPr id="22" name="Picture 21" descr="A black and white photo of cars parked on a street&#10;&#10;Description automatically generated with low confidence">
              <a:extLst>
                <a:ext uri="{FF2B5EF4-FFF2-40B4-BE49-F238E27FC236}">
                  <a16:creationId xmlns:a16="http://schemas.microsoft.com/office/drawing/2014/main" id="{9E9A7152-F71C-1485-5E82-18FE7279C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5446" y="4438454"/>
              <a:ext cx="2281257" cy="2293200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E041801-20AC-A52C-8559-BCC3C7333AB5}"/>
              </a:ext>
            </a:extLst>
          </p:cNvPr>
          <p:cNvGrpSpPr/>
          <p:nvPr/>
        </p:nvGrpSpPr>
        <p:grpSpPr>
          <a:xfrm>
            <a:off x="837088" y="3939219"/>
            <a:ext cx="4862869" cy="2737818"/>
            <a:chOff x="837088" y="3939219"/>
            <a:chExt cx="4862869" cy="2737818"/>
          </a:xfrm>
        </p:grpSpPr>
        <p:sp>
          <p:nvSpPr>
            <p:cNvPr id="25" name="Text Placeholder 42">
              <a:extLst>
                <a:ext uri="{FF2B5EF4-FFF2-40B4-BE49-F238E27FC236}">
                  <a16:creationId xmlns:a16="http://schemas.microsoft.com/office/drawing/2014/main" id="{EFAB82FC-0DB8-F5A7-EE8F-7A688CB07EDC}"/>
                </a:ext>
              </a:extLst>
            </p:cNvPr>
            <p:cNvSpPr txBox="1">
              <a:spLocks/>
            </p:cNvSpPr>
            <p:nvPr/>
          </p:nvSpPr>
          <p:spPr>
            <a:xfrm>
              <a:off x="837088" y="3939219"/>
              <a:ext cx="4233731" cy="47413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400" b="1" dirty="0">
                  <a:latin typeface="Helvetica" pitchFamily="2" charset="0"/>
                </a:rPr>
                <a:t>Microscopy Imaging</a:t>
              </a:r>
            </a:p>
          </p:txBody>
        </p:sp>
        <p:pic>
          <p:nvPicPr>
            <p:cNvPr id="29" name="Picture 28" descr="A picture containing violet, magenta, lilac, screenshot&#10;&#10;Description automatically generated">
              <a:extLst>
                <a:ext uri="{FF2B5EF4-FFF2-40B4-BE49-F238E27FC236}">
                  <a16:creationId xmlns:a16="http://schemas.microsoft.com/office/drawing/2014/main" id="{F95BAD73-F40C-F661-6AAF-167A6DDDB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6711" y="4383422"/>
              <a:ext cx="2293200" cy="2293200"/>
            </a:xfrm>
            <a:prstGeom prst="rect">
              <a:avLst/>
            </a:prstGeom>
          </p:spPr>
        </p:pic>
        <p:pic>
          <p:nvPicPr>
            <p:cNvPr id="31" name="Picture 30" descr="A picture containing purple, art, violet&#10;&#10;Description automatically generated">
              <a:extLst>
                <a:ext uri="{FF2B5EF4-FFF2-40B4-BE49-F238E27FC236}">
                  <a16:creationId xmlns:a16="http://schemas.microsoft.com/office/drawing/2014/main" id="{F7224BF8-452C-01D7-11DE-20E293A8F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06757" y="4383837"/>
              <a:ext cx="2293200" cy="2293200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D8D8252-0BBB-81B5-10A6-1DFBCE438529}"/>
              </a:ext>
            </a:extLst>
          </p:cNvPr>
          <p:cNvSpPr txBox="1"/>
          <p:nvPr/>
        </p:nvSpPr>
        <p:spPr>
          <a:xfrm>
            <a:off x="11112288" y="5871233"/>
            <a:ext cx="12625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…</a:t>
            </a:r>
            <a:endParaRPr lang="en-PT" sz="6000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621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79081F0-8AA2-80F0-FCB6-3163E234C1E5}"/>
              </a:ext>
            </a:extLst>
          </p:cNvPr>
          <p:cNvSpPr txBox="1"/>
          <p:nvPr/>
        </p:nvSpPr>
        <p:spPr>
          <a:xfrm>
            <a:off x="247977" y="128600"/>
            <a:ext cx="76550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Future Improvements</a:t>
            </a:r>
            <a:endParaRPr lang="en-PT" sz="5400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Placeholder 3">
            <a:extLst>
              <a:ext uri="{FF2B5EF4-FFF2-40B4-BE49-F238E27FC236}">
                <a16:creationId xmlns:a16="http://schemas.microsoft.com/office/drawing/2014/main" id="{828F7AA0-CADF-3383-5566-53AC2445F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82376" y="-19732"/>
            <a:ext cx="5285280" cy="6877732"/>
          </a:xfrm>
          <a:prstGeom prst="trapezoid">
            <a:avLst/>
          </a:prstGeom>
          <a:solidFill>
            <a:schemeClr val="bg2">
              <a:lumMod val="95000"/>
            </a:schemeClr>
          </a:solidFill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2C34BA1-443D-A6B7-4DCE-ABFE4B1F5B7C}"/>
              </a:ext>
            </a:extLst>
          </p:cNvPr>
          <p:cNvGrpSpPr/>
          <p:nvPr/>
        </p:nvGrpSpPr>
        <p:grpSpPr>
          <a:xfrm>
            <a:off x="247977" y="4892085"/>
            <a:ext cx="5933903" cy="844931"/>
            <a:chOff x="811434" y="5063674"/>
            <a:chExt cx="5933903" cy="84493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9A24997-DE70-6E17-72D1-7381953C78C4}"/>
                </a:ext>
              </a:extLst>
            </p:cNvPr>
            <p:cNvGrpSpPr/>
            <p:nvPr/>
          </p:nvGrpSpPr>
          <p:grpSpPr>
            <a:xfrm>
              <a:off x="811434" y="5063674"/>
              <a:ext cx="5933903" cy="844931"/>
              <a:chOff x="4015485" y="4960404"/>
              <a:chExt cx="5933903" cy="844931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58F0A89-8723-E09B-FDBC-BCFF3F301579}"/>
                  </a:ext>
                </a:extLst>
              </p:cNvPr>
              <p:cNvSpPr txBox="1"/>
              <p:nvPr/>
            </p:nvSpPr>
            <p:spPr>
              <a:xfrm>
                <a:off x="4967692" y="5147922"/>
                <a:ext cx="4981696" cy="480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defRPr/>
                </a:pPr>
                <a:r>
                  <a:rPr lang="en-US" sz="2800" dirty="0">
                    <a:latin typeface="+mj-lt"/>
                  </a:rPr>
                  <a:t>Compare scaling vs. scaling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D213414-DE63-8E4E-441A-F32B28DDEB9C}"/>
                  </a:ext>
                </a:extLst>
              </p:cNvPr>
              <p:cNvSpPr/>
              <p:nvPr/>
            </p:nvSpPr>
            <p:spPr>
              <a:xfrm>
                <a:off x="4015485" y="4960404"/>
                <a:ext cx="844932" cy="844931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srgbClr val="FFFFFF"/>
                  </a:solidFill>
                  <a:latin typeface="linea-basic-10" charset="0"/>
                  <a:ea typeface="linea-basic-10" charset="0"/>
                  <a:cs typeface="linea-basic-10" charset="0"/>
                </a:endParaRPr>
              </a:p>
            </p:txBody>
          </p:sp>
        </p:grpSp>
        <p:pic>
          <p:nvPicPr>
            <p:cNvPr id="26" name="Graphic 25" descr="Images with solid fill">
              <a:extLst>
                <a:ext uri="{FF2B5EF4-FFF2-40B4-BE49-F238E27FC236}">
                  <a16:creationId xmlns:a16="http://schemas.microsoft.com/office/drawing/2014/main" id="{9AF2C719-1C88-574D-5FBC-77E004F90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7376" y="5186438"/>
              <a:ext cx="576000" cy="57600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4C86D3D-8F2A-AC6B-195B-970594A6FE71}"/>
              </a:ext>
            </a:extLst>
          </p:cNvPr>
          <p:cNvGrpSpPr/>
          <p:nvPr/>
        </p:nvGrpSpPr>
        <p:grpSpPr>
          <a:xfrm>
            <a:off x="256386" y="1900541"/>
            <a:ext cx="9009826" cy="885371"/>
            <a:chOff x="256386" y="1900541"/>
            <a:chExt cx="9009826" cy="88537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879A977-107D-CF54-6187-F083152D76AC}"/>
                </a:ext>
              </a:extLst>
            </p:cNvPr>
            <p:cNvGrpSpPr/>
            <p:nvPr/>
          </p:nvGrpSpPr>
          <p:grpSpPr>
            <a:xfrm>
              <a:off x="256386" y="1900541"/>
              <a:ext cx="9009826" cy="885371"/>
              <a:chOff x="645100" y="3808375"/>
              <a:chExt cx="9009826" cy="885371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D5B295E-C025-4246-9AB7-011920926A35}"/>
                  </a:ext>
                </a:extLst>
              </p:cNvPr>
              <p:cNvSpPr txBox="1"/>
              <p:nvPr/>
            </p:nvSpPr>
            <p:spPr>
              <a:xfrm>
                <a:off x="1572392" y="3808375"/>
                <a:ext cx="8082534" cy="8853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defRPr/>
                </a:pPr>
                <a:r>
                  <a:rPr lang="en-US" sz="2800" dirty="0">
                    <a:latin typeface="+mj-lt"/>
                  </a:rPr>
                  <a:t>Include other types of degradation in the training data</a:t>
                </a:r>
              </a:p>
              <a:p>
                <a:pPr>
                  <a:lnSpc>
                    <a:spcPct val="90000"/>
                  </a:lnSpc>
                  <a:spcBef>
                    <a:spcPts val="1000"/>
                  </a:spcBef>
                  <a:defRPr/>
                </a:pPr>
                <a:r>
                  <a:rPr lang="en-US" sz="2000" dirty="0">
                    <a:latin typeface="+mj-lt"/>
                  </a:rPr>
                  <a:t>e.g. noise model, blur kernel estimation…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E4A1516-7362-6C01-A69C-83B432BBB577}"/>
                  </a:ext>
                </a:extLst>
              </p:cNvPr>
              <p:cNvSpPr/>
              <p:nvPr/>
            </p:nvSpPr>
            <p:spPr>
              <a:xfrm>
                <a:off x="645100" y="3833797"/>
                <a:ext cx="844932" cy="84493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srgbClr val="FFFFFF"/>
                  </a:solidFill>
                  <a:latin typeface="linea-basic-10" charset="0"/>
                  <a:ea typeface="linea-basic-10" charset="0"/>
                  <a:cs typeface="linea-basic-10" charset="0"/>
                </a:endParaRPr>
              </a:p>
            </p:txBody>
          </p:sp>
        </p:grpSp>
        <p:pic>
          <p:nvPicPr>
            <p:cNvPr id="34" name="Graphic 33" descr="Dumbbell with solid fill">
              <a:extLst>
                <a:ext uri="{FF2B5EF4-FFF2-40B4-BE49-F238E27FC236}">
                  <a16:creationId xmlns:a16="http://schemas.microsoft.com/office/drawing/2014/main" id="{D54877E8-871E-1944-2E5A-F65686F0A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4998" y="1991095"/>
              <a:ext cx="727708" cy="727708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E13C58E-7EFC-24F6-B3AD-8D806A9122ED}"/>
              </a:ext>
            </a:extLst>
          </p:cNvPr>
          <p:cNvGrpSpPr/>
          <p:nvPr/>
        </p:nvGrpSpPr>
        <p:grpSpPr>
          <a:xfrm>
            <a:off x="256386" y="3416533"/>
            <a:ext cx="5816832" cy="844931"/>
            <a:chOff x="256386" y="3416533"/>
            <a:chExt cx="5816832" cy="8449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9F8020B-7F9D-BA6E-D71D-6E258499E31F}"/>
                </a:ext>
              </a:extLst>
            </p:cNvPr>
            <p:cNvGrpSpPr/>
            <p:nvPr/>
          </p:nvGrpSpPr>
          <p:grpSpPr>
            <a:xfrm>
              <a:off x="256386" y="3416533"/>
              <a:ext cx="5816832" cy="844931"/>
              <a:chOff x="645100" y="4960404"/>
              <a:chExt cx="5816832" cy="844931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422586F-625B-47BF-4EE3-B730B393ABD2}"/>
                  </a:ext>
                </a:extLst>
              </p:cNvPr>
              <p:cNvSpPr txBox="1"/>
              <p:nvPr/>
            </p:nvSpPr>
            <p:spPr>
              <a:xfrm>
                <a:off x="1597306" y="5142803"/>
                <a:ext cx="4864626" cy="480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defRPr/>
                </a:pPr>
                <a:r>
                  <a:rPr lang="en-US" sz="2800" dirty="0">
                    <a:latin typeface="+mj-lt"/>
                  </a:rPr>
                  <a:t>Include more scaling factors</a:t>
                </a: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FCA1649-30BF-EB6D-170A-A347E2B12B06}"/>
                  </a:ext>
                </a:extLst>
              </p:cNvPr>
              <p:cNvSpPr/>
              <p:nvPr/>
            </p:nvSpPr>
            <p:spPr>
              <a:xfrm>
                <a:off x="645100" y="4960404"/>
                <a:ext cx="844932" cy="84493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srgbClr val="FFFFFF"/>
                  </a:solidFill>
                  <a:latin typeface="linea-basic-10" charset="0"/>
                  <a:ea typeface="linea-basic-10" charset="0"/>
                  <a:cs typeface="linea-basic-10" charset="0"/>
                </a:endParaRPr>
              </a:p>
            </p:txBody>
          </p:sp>
        </p:grpSp>
        <p:pic>
          <p:nvPicPr>
            <p:cNvPr id="37" name="Graphic 36" descr="Ruler with solid fill">
              <a:extLst>
                <a:ext uri="{FF2B5EF4-FFF2-40B4-BE49-F238E27FC236}">
                  <a16:creationId xmlns:a16="http://schemas.microsoft.com/office/drawing/2014/main" id="{BD1B74A6-1490-3BFC-90C0-F354A7318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73684" y="3540018"/>
              <a:ext cx="597958" cy="5979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029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79081F0-8AA2-80F0-FCB6-3163E234C1E5}"/>
              </a:ext>
            </a:extLst>
          </p:cNvPr>
          <p:cNvSpPr txBox="1"/>
          <p:nvPr/>
        </p:nvSpPr>
        <p:spPr>
          <a:xfrm>
            <a:off x="986530" y="1910507"/>
            <a:ext cx="7655051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THANK YOU!</a:t>
            </a:r>
          </a:p>
          <a:p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Questions?</a:t>
            </a:r>
            <a:endParaRPr lang="en-PT" sz="4400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Placeholder 3">
            <a:extLst>
              <a:ext uri="{FF2B5EF4-FFF2-40B4-BE49-F238E27FC236}">
                <a16:creationId xmlns:a16="http://schemas.microsoft.com/office/drawing/2014/main" id="{828F7AA0-CADF-3383-5566-53AC2445F1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43"/>
          <a:stretch/>
        </p:blipFill>
        <p:spPr>
          <a:xfrm>
            <a:off x="8282376" y="-19732"/>
            <a:ext cx="5285280" cy="6877732"/>
          </a:xfrm>
          <a:prstGeom prst="trapezoid">
            <a:avLst/>
          </a:prstGeom>
          <a:solidFill>
            <a:schemeClr val="bg2">
              <a:lumMod val="95000"/>
            </a:schemeClr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505626-CC7F-7EF4-BC95-40D984377C1B}"/>
              </a:ext>
            </a:extLst>
          </p:cNvPr>
          <p:cNvSpPr txBox="1"/>
          <p:nvPr/>
        </p:nvSpPr>
        <p:spPr>
          <a:xfrm>
            <a:off x="1416202" y="5766521"/>
            <a:ext cx="39295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www.linkedin.com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/in/tiagorebelo22 </a:t>
            </a:r>
            <a:endParaRPr lang="en-PT" sz="1200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8" name="Picture 17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7D3D8151-124B-2E01-15D2-160A922E481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6869" y="5755798"/>
            <a:ext cx="360000" cy="360000"/>
          </a:xfrm>
          <a:prstGeom prst="rect">
            <a:avLst/>
          </a:prstGeom>
        </p:spPr>
      </p:pic>
      <p:pic>
        <p:nvPicPr>
          <p:cNvPr id="20" name="Picture 19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DE11A2F8-9870-6F41-D5D2-0F9517D2D8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202" y="6232529"/>
            <a:ext cx="360000" cy="360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F04878D-52E8-8F69-989E-62B2A73BA976}"/>
              </a:ext>
            </a:extLst>
          </p:cNvPr>
          <p:cNvSpPr txBox="1"/>
          <p:nvPr/>
        </p:nvSpPr>
        <p:spPr>
          <a:xfrm>
            <a:off x="1416202" y="6243252"/>
            <a:ext cx="39295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github.com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/tiagorebelo22</a:t>
            </a:r>
            <a:endParaRPr lang="en-PT" sz="1200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86D239-F3E4-D8C7-33A9-A5D3DEEAC235}"/>
              </a:ext>
            </a:extLst>
          </p:cNvPr>
          <p:cNvSpPr txBox="1"/>
          <p:nvPr/>
        </p:nvSpPr>
        <p:spPr>
          <a:xfrm>
            <a:off x="1009310" y="5249473"/>
            <a:ext cx="39295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Tiago </a:t>
            </a:r>
            <a:r>
              <a:rPr lang="en-US" sz="1600" b="1" dirty="0" err="1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Rebelo</a:t>
            </a:r>
            <a:endParaRPr lang="en-PT" sz="1200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075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3F0AFF-21C7-F4F7-E96C-222C9600AB73}"/>
              </a:ext>
            </a:extLst>
          </p:cNvPr>
          <p:cNvSpPr txBox="1"/>
          <p:nvPr/>
        </p:nvSpPr>
        <p:spPr>
          <a:xfrm>
            <a:off x="247977" y="128600"/>
            <a:ext cx="113691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Image Quality</a:t>
            </a:r>
            <a:endParaRPr lang="en-PT" sz="5400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Rectangle 29">
            <a:extLst>
              <a:ext uri="{FF2B5EF4-FFF2-40B4-BE49-F238E27FC236}">
                <a16:creationId xmlns:a16="http://schemas.microsoft.com/office/drawing/2014/main" id="{4112CDB1-7713-0B2E-65E3-30E15E217451}"/>
              </a:ext>
            </a:extLst>
          </p:cNvPr>
          <p:cNvSpPr/>
          <p:nvPr/>
        </p:nvSpPr>
        <p:spPr>
          <a:xfrm>
            <a:off x="324055" y="1779743"/>
            <a:ext cx="7859304" cy="3903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6575" indent="-523875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GB" sz="2800" dirty="0">
                <a:latin typeface="Helvetica" pitchFamily="2" charset="0"/>
              </a:rPr>
              <a:t>Suboptimal photographing conditions</a:t>
            </a:r>
          </a:p>
          <a:p>
            <a:pPr marL="536575" indent="-523875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GB" sz="2800" dirty="0">
                <a:latin typeface="Helvetica" pitchFamily="2" charset="0"/>
              </a:rPr>
              <a:t>Lens properties</a:t>
            </a:r>
          </a:p>
          <a:p>
            <a:pPr marL="536575" indent="-523875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GB" sz="2800" dirty="0">
                <a:latin typeface="Helvetica" pitchFamily="2" charset="0"/>
              </a:rPr>
              <a:t>Post-processing artifacts</a:t>
            </a:r>
          </a:p>
          <a:p>
            <a:pPr marL="536575" indent="-523875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GB" sz="2800" dirty="0">
                <a:latin typeface="Helvetica" pitchFamily="2" charset="0"/>
              </a:rPr>
              <a:t>Low resolution </a:t>
            </a:r>
          </a:p>
          <a:p>
            <a:pPr marL="993775" lvl="1" indent="-523875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GB" sz="2800" dirty="0">
                <a:latin typeface="Helvetica" pitchFamily="2" charset="0"/>
              </a:rPr>
              <a:t>Image is small</a:t>
            </a:r>
          </a:p>
          <a:p>
            <a:pPr marL="993775" lvl="1" indent="-523875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GB" sz="2800" dirty="0">
                <a:latin typeface="Helvetica" pitchFamily="2" charset="0"/>
              </a:rPr>
              <a:t>Object is far away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59F56AA-591C-FC9F-CD56-A8676028ED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98376" y="2771466"/>
            <a:ext cx="3216509" cy="302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9">
            <a:extLst>
              <a:ext uri="{FF2B5EF4-FFF2-40B4-BE49-F238E27FC236}">
                <a16:creationId xmlns:a16="http://schemas.microsoft.com/office/drawing/2014/main" id="{670E677B-24E9-401B-2841-CCCC6957EA2A}"/>
              </a:ext>
            </a:extLst>
          </p:cNvPr>
          <p:cNvSpPr/>
          <p:nvPr/>
        </p:nvSpPr>
        <p:spPr>
          <a:xfrm>
            <a:off x="5730150" y="5755450"/>
            <a:ext cx="25529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/>
            <a:r>
              <a:rPr lang="en-GB" b="1" i="0" dirty="0">
                <a:solidFill>
                  <a:schemeClr val="accent5">
                    <a:lumMod val="50000"/>
                  </a:schemeClr>
                </a:solidFill>
                <a:effectLst/>
                <a:latin typeface="Century Gothic" panose="020B0502020202020204" pitchFamily="34" charset="0"/>
              </a:rPr>
              <a:t>Neptune</a:t>
            </a:r>
          </a:p>
          <a:p>
            <a:pPr marL="12700" algn="ctr"/>
            <a:r>
              <a:rPr lang="en-GB" b="1" i="0" dirty="0">
                <a:solidFill>
                  <a:schemeClr val="accent5">
                    <a:lumMod val="50000"/>
                  </a:schemeClr>
                </a:solidFill>
                <a:effectLst/>
                <a:latin typeface="Century Gothic" panose="020B0502020202020204" pitchFamily="34" charset="0"/>
              </a:rPr>
              <a:t>(4.5 billion km away)</a:t>
            </a:r>
            <a:endParaRPr lang="en-US" b="1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93B1D816-1891-9492-8A57-9AC0500842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 bwMode="auto">
          <a:xfrm>
            <a:off x="9064158" y="2746135"/>
            <a:ext cx="2552959" cy="304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29">
            <a:extLst>
              <a:ext uri="{FF2B5EF4-FFF2-40B4-BE49-F238E27FC236}">
                <a16:creationId xmlns:a16="http://schemas.microsoft.com/office/drawing/2014/main" id="{2F3D54E9-0A30-F436-35BB-1C37EFC08144}"/>
              </a:ext>
            </a:extLst>
          </p:cNvPr>
          <p:cNvSpPr/>
          <p:nvPr/>
        </p:nvSpPr>
        <p:spPr>
          <a:xfrm>
            <a:off x="9064158" y="5905074"/>
            <a:ext cx="25529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/>
            <a:r>
              <a:rPr lang="en-GB" b="1" i="0" dirty="0">
                <a:solidFill>
                  <a:schemeClr val="accent5">
                    <a:lumMod val="50000"/>
                  </a:schemeClr>
                </a:solidFill>
                <a:effectLst/>
                <a:latin typeface="Century Gothic" panose="020B0502020202020204" pitchFamily="34" charset="0"/>
              </a:rPr>
              <a:t>Security Camera</a:t>
            </a:r>
            <a:endParaRPr lang="en-US" b="1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E35085-35DF-3C77-4ED0-45DAB2070F79}"/>
              </a:ext>
            </a:extLst>
          </p:cNvPr>
          <p:cNvSpPr txBox="1"/>
          <p:nvPr/>
        </p:nvSpPr>
        <p:spPr>
          <a:xfrm>
            <a:off x="247976" y="994971"/>
            <a:ext cx="113691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Affected by…</a:t>
            </a:r>
            <a:endParaRPr lang="en-PT" sz="3200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975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3F0AFF-21C7-F4F7-E96C-222C9600AB73}"/>
              </a:ext>
            </a:extLst>
          </p:cNvPr>
          <p:cNvSpPr txBox="1"/>
          <p:nvPr/>
        </p:nvSpPr>
        <p:spPr>
          <a:xfrm>
            <a:off x="247978" y="128600"/>
            <a:ext cx="58480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Super Resolution</a:t>
            </a:r>
            <a:endParaRPr lang="en-PT" sz="5400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Rectangle 29">
            <a:extLst>
              <a:ext uri="{FF2B5EF4-FFF2-40B4-BE49-F238E27FC236}">
                <a16:creationId xmlns:a16="http://schemas.microsoft.com/office/drawing/2014/main" id="{4112CDB1-7713-0B2E-65E3-30E15E217451}"/>
              </a:ext>
            </a:extLst>
          </p:cNvPr>
          <p:cNvSpPr/>
          <p:nvPr/>
        </p:nvSpPr>
        <p:spPr>
          <a:xfrm>
            <a:off x="423072" y="1104579"/>
            <a:ext cx="11097804" cy="117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6575" indent="-523875" algn="just">
              <a:lnSpc>
                <a:spcPct val="130000"/>
              </a:lnSpc>
              <a:buFont typeface="Wingdings" pitchFamily="2" charset="2"/>
              <a:buChar char="§"/>
            </a:pPr>
            <a:r>
              <a:rPr lang="en-GB" sz="2800" b="0" i="0" dirty="0">
                <a:effectLst/>
                <a:latin typeface="Helvetica" pitchFamily="2" charset="0"/>
              </a:rPr>
              <a:t>Set of algorithms and techniques used to enhance, increase, and </a:t>
            </a:r>
            <a:r>
              <a:rPr lang="en-GB" sz="2800" b="0" i="0" dirty="0" err="1">
                <a:effectLst/>
                <a:latin typeface="Helvetica" pitchFamily="2" charset="0"/>
              </a:rPr>
              <a:t>upsample</a:t>
            </a:r>
            <a:r>
              <a:rPr lang="en-GB" sz="2800" b="0" i="0" dirty="0">
                <a:effectLst/>
                <a:latin typeface="Helvetica" pitchFamily="2" charset="0"/>
              </a:rPr>
              <a:t> the resolution of an input image</a:t>
            </a:r>
            <a:endParaRPr lang="en-US" sz="2800" b="1" dirty="0">
              <a:latin typeface="Helvetica" pitchFamily="2" charset="0"/>
              <a:cs typeface="Calibri" panose="020F0502020204030204" pitchFamily="34" charset="0"/>
            </a:endParaRPr>
          </a:p>
        </p:txBody>
      </p: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7DA1E46C-B4F6-E6B5-E91A-09F6E98B05D6}"/>
              </a:ext>
            </a:extLst>
          </p:cNvPr>
          <p:cNvGrpSpPr/>
          <p:nvPr/>
        </p:nvGrpSpPr>
        <p:grpSpPr>
          <a:xfrm>
            <a:off x="1038983" y="2544433"/>
            <a:ext cx="4681059" cy="4103045"/>
            <a:chOff x="547638" y="2515253"/>
            <a:chExt cx="4681059" cy="4103045"/>
          </a:xfrm>
        </p:grpSpPr>
        <p:sp>
          <p:nvSpPr>
            <p:cNvPr id="37" name="Rectangle 29">
              <a:extLst>
                <a:ext uri="{FF2B5EF4-FFF2-40B4-BE49-F238E27FC236}">
                  <a16:creationId xmlns:a16="http://schemas.microsoft.com/office/drawing/2014/main" id="{86F539E2-933C-9623-B1F7-3470002D82B4}"/>
                </a:ext>
              </a:extLst>
            </p:cNvPr>
            <p:cNvSpPr/>
            <p:nvPr/>
          </p:nvSpPr>
          <p:spPr>
            <a:xfrm>
              <a:off x="2337822" y="2515253"/>
              <a:ext cx="2552959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700" algn="ctr">
                <a:lnSpc>
                  <a:spcPct val="150000"/>
                </a:lnSpc>
              </a:pPr>
              <a:r>
                <a:rPr lang="en-GB" b="1" i="0" dirty="0">
                  <a:solidFill>
                    <a:schemeClr val="accent5">
                      <a:lumMod val="50000"/>
                    </a:schemeClr>
                  </a:solidFill>
                  <a:effectLst/>
                  <a:latin typeface="Century Gothic" panose="020B0502020202020204" pitchFamily="34" charset="0"/>
                </a:rPr>
                <a:t>Classical techniques</a:t>
              </a:r>
              <a:endParaRPr lang="en-US" b="1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9AF1399-C30B-6E7E-0057-9F1D5A902B5A}"/>
                </a:ext>
              </a:extLst>
            </p:cNvPr>
            <p:cNvGrpSpPr/>
            <p:nvPr/>
          </p:nvGrpSpPr>
          <p:grpSpPr>
            <a:xfrm>
              <a:off x="547638" y="2840048"/>
              <a:ext cx="4681059" cy="3778250"/>
              <a:chOff x="547638" y="2840048"/>
              <a:chExt cx="4681059" cy="3778250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EC8EC572-A08D-64C7-BE49-58DFEEE8B5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2864" y="3904004"/>
                <a:ext cx="3606560" cy="2694272"/>
              </a:xfrm>
              <a:prstGeom prst="line">
                <a:avLst/>
              </a:prstGeom>
              <a:ln w="3810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432BCFA-50A0-8291-C403-C3BA6BA9E1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4248" y="2861878"/>
                <a:ext cx="3575176" cy="530129"/>
              </a:xfrm>
              <a:prstGeom prst="line">
                <a:avLst/>
              </a:prstGeom>
              <a:ln w="3810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33F3C83A-9995-78B8-7C41-8D8398C833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6670" y="3906592"/>
                <a:ext cx="1438141" cy="2691684"/>
              </a:xfrm>
              <a:prstGeom prst="line">
                <a:avLst/>
              </a:prstGeom>
              <a:ln w="3810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074" name="Picture 2" descr="Alt text">
                <a:extLst>
                  <a:ext uri="{FF2B5EF4-FFF2-40B4-BE49-F238E27FC236}">
                    <a16:creationId xmlns:a16="http://schemas.microsoft.com/office/drawing/2014/main" id="{F96517E6-CBE7-42F1-C480-0DFA4B7CF4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7638" y="2840048"/>
                <a:ext cx="1079500" cy="1079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A450A5C-FF41-482E-5919-A453E32FF6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6670" y="2861878"/>
                <a:ext cx="1438141" cy="530129"/>
              </a:xfrm>
              <a:prstGeom prst="line">
                <a:avLst/>
              </a:prstGeom>
              <a:ln w="3810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076" name="Picture 4" descr="Alt text">
                <a:extLst>
                  <a:ext uri="{FF2B5EF4-FFF2-40B4-BE49-F238E27FC236}">
                    <a16:creationId xmlns:a16="http://schemas.microsoft.com/office/drawing/2014/main" id="{06E560E2-29D9-3D77-D1BF-2C0CF4562A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0197" y="3379798"/>
                <a:ext cx="3238500" cy="3238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5838D04E-3D9E-5483-315F-1A1BEE92F8AF}"/>
              </a:ext>
            </a:extLst>
          </p:cNvPr>
          <p:cNvGrpSpPr/>
          <p:nvPr/>
        </p:nvGrpSpPr>
        <p:grpSpPr>
          <a:xfrm>
            <a:off x="6730792" y="2477692"/>
            <a:ext cx="4681059" cy="4169786"/>
            <a:chOff x="6839817" y="2497714"/>
            <a:chExt cx="4681059" cy="4169786"/>
          </a:xfrm>
        </p:grpSpPr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7FF7FD0C-52AF-628A-8E02-12BD74330601}"/>
                </a:ext>
              </a:extLst>
            </p:cNvPr>
            <p:cNvGrpSpPr/>
            <p:nvPr/>
          </p:nvGrpSpPr>
          <p:grpSpPr>
            <a:xfrm>
              <a:off x="6839817" y="2889250"/>
              <a:ext cx="4681059" cy="3778250"/>
              <a:chOff x="6839817" y="2889250"/>
              <a:chExt cx="4681059" cy="3778250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74E0F699-1AD1-DFB6-5123-BF2F360895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43" y="3953206"/>
                <a:ext cx="3606560" cy="2694272"/>
              </a:xfrm>
              <a:prstGeom prst="line">
                <a:avLst/>
              </a:prstGeom>
              <a:ln w="3810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5FFFD6B1-E49C-35BB-5F00-F129EBB5DB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26427" y="2911080"/>
                <a:ext cx="3575176" cy="530129"/>
              </a:xfrm>
              <a:prstGeom prst="line">
                <a:avLst/>
              </a:prstGeom>
              <a:ln w="3810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D3E0E9DA-17E4-6EA7-8C08-642B04F32F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8849" y="3955794"/>
                <a:ext cx="1438141" cy="2691684"/>
              </a:xfrm>
              <a:prstGeom prst="line">
                <a:avLst/>
              </a:prstGeom>
              <a:ln w="3810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95" name="Picture 2" descr="Alt text">
                <a:extLst>
                  <a:ext uri="{FF2B5EF4-FFF2-40B4-BE49-F238E27FC236}">
                    <a16:creationId xmlns:a16="http://schemas.microsoft.com/office/drawing/2014/main" id="{7D5956D8-61DA-C49A-AC9F-BCE35D1BF9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39817" y="2889250"/>
                <a:ext cx="1079500" cy="1079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7C851686-41FA-EFC6-6A4A-FAC5A90A87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8849" y="2911080"/>
                <a:ext cx="1438141" cy="530129"/>
              </a:xfrm>
              <a:prstGeom prst="line">
                <a:avLst/>
              </a:prstGeom>
              <a:ln w="3810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078" name="Picture 6" descr="Alt text">
                <a:extLst>
                  <a:ext uri="{FF2B5EF4-FFF2-40B4-BE49-F238E27FC236}">
                    <a16:creationId xmlns:a16="http://schemas.microsoft.com/office/drawing/2014/main" id="{89C515AE-C180-A39C-EBB7-A6177148FA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82376" y="3429000"/>
                <a:ext cx="3238500" cy="3238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9" name="Rectangle 29">
              <a:extLst>
                <a:ext uri="{FF2B5EF4-FFF2-40B4-BE49-F238E27FC236}">
                  <a16:creationId xmlns:a16="http://schemas.microsoft.com/office/drawing/2014/main" id="{AB342774-5254-8DD1-3D38-99C04990E04A}"/>
                </a:ext>
              </a:extLst>
            </p:cNvPr>
            <p:cNvSpPr/>
            <p:nvPr/>
          </p:nvSpPr>
          <p:spPr>
            <a:xfrm>
              <a:off x="8666135" y="2497714"/>
              <a:ext cx="255295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700" algn="ctr"/>
              <a:r>
                <a:rPr lang="en-GB" b="1" i="0" dirty="0">
                  <a:solidFill>
                    <a:schemeClr val="accent5">
                      <a:lumMod val="50000"/>
                    </a:schemeClr>
                  </a:solidFill>
                  <a:effectLst/>
                  <a:latin typeface="Century Gothic" panose="020B0502020202020204" pitchFamily="34" charset="0"/>
                </a:rPr>
                <a:t>Super Resolution techniques</a:t>
              </a:r>
              <a:endParaRPr lang="en-US" b="1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1250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3">
            <a:extLst>
              <a:ext uri="{FF2B5EF4-FFF2-40B4-BE49-F238E27FC236}">
                <a16:creationId xmlns:a16="http://schemas.microsoft.com/office/drawing/2014/main" id="{56CA4560-82A6-3537-83BA-C4EC5F4613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93"/>
          <a:stretch/>
        </p:blipFill>
        <p:spPr>
          <a:xfrm>
            <a:off x="8282376" y="319"/>
            <a:ext cx="5285280" cy="6881744"/>
          </a:xfrm>
          <a:prstGeom prst="trapezoid">
            <a:avLst/>
          </a:prstGeom>
          <a:solidFill>
            <a:schemeClr val="bg2">
              <a:lumMod val="95000"/>
            </a:scheme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3F0AFF-21C7-F4F7-E96C-222C9600AB73}"/>
              </a:ext>
            </a:extLst>
          </p:cNvPr>
          <p:cNvSpPr txBox="1"/>
          <p:nvPr/>
        </p:nvSpPr>
        <p:spPr>
          <a:xfrm>
            <a:off x="247978" y="128600"/>
            <a:ext cx="741012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5400" b="1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So why not use better cameras?</a:t>
            </a:r>
            <a:endParaRPr lang="en-PT" sz="5400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04EEADB-A14C-591D-69E2-3153DC205EF6}"/>
              </a:ext>
            </a:extLst>
          </p:cNvPr>
          <p:cNvGrpSpPr/>
          <p:nvPr/>
        </p:nvGrpSpPr>
        <p:grpSpPr>
          <a:xfrm>
            <a:off x="819843" y="3790622"/>
            <a:ext cx="5816832" cy="844931"/>
            <a:chOff x="645100" y="4960404"/>
            <a:chExt cx="5816832" cy="84493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0926788-9F05-4C61-9725-FC72F7CE2D4F}"/>
                </a:ext>
              </a:extLst>
            </p:cNvPr>
            <p:cNvGrpSpPr/>
            <p:nvPr/>
          </p:nvGrpSpPr>
          <p:grpSpPr>
            <a:xfrm>
              <a:off x="645100" y="4960404"/>
              <a:ext cx="5816832" cy="844931"/>
              <a:chOff x="645100" y="4960404"/>
              <a:chExt cx="5816832" cy="844931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34F29C0-D060-465E-A8DD-BA63B4391A7E}"/>
                  </a:ext>
                </a:extLst>
              </p:cNvPr>
              <p:cNvSpPr txBox="1"/>
              <p:nvPr/>
            </p:nvSpPr>
            <p:spPr>
              <a:xfrm>
                <a:off x="1597306" y="5142803"/>
                <a:ext cx="4864626" cy="480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defRPr/>
                </a:pPr>
                <a:r>
                  <a:rPr lang="en-US" sz="2800" dirty="0">
                    <a:latin typeface="+mj-lt"/>
                  </a:rPr>
                  <a:t>Costs (equipment &amp; storage) 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19D1B268-E952-4A35-82E4-4855BDB1A6F6}"/>
                  </a:ext>
                </a:extLst>
              </p:cNvPr>
              <p:cNvSpPr/>
              <p:nvPr/>
            </p:nvSpPr>
            <p:spPr>
              <a:xfrm>
                <a:off x="645100" y="4960404"/>
                <a:ext cx="844932" cy="84493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srgbClr val="FFFFFF"/>
                  </a:solidFill>
                  <a:latin typeface="linea-basic-10" charset="0"/>
                  <a:ea typeface="linea-basic-10" charset="0"/>
                  <a:cs typeface="linea-basic-10" charset="0"/>
                </a:endParaRPr>
              </a:p>
            </p:txBody>
          </p:sp>
        </p:grpSp>
        <p:pic>
          <p:nvPicPr>
            <p:cNvPr id="13" name="Graphic 12" descr="Money with solid fill">
              <a:extLst>
                <a:ext uri="{FF2B5EF4-FFF2-40B4-BE49-F238E27FC236}">
                  <a16:creationId xmlns:a16="http://schemas.microsoft.com/office/drawing/2014/main" id="{5954153B-C337-591B-AFBC-014452BB3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2794" y="5035170"/>
              <a:ext cx="640908" cy="640908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B86E02A-11A5-C32A-66C1-E51FC30A9766}"/>
              </a:ext>
            </a:extLst>
          </p:cNvPr>
          <p:cNvGrpSpPr/>
          <p:nvPr/>
        </p:nvGrpSpPr>
        <p:grpSpPr>
          <a:xfrm>
            <a:off x="819843" y="2554749"/>
            <a:ext cx="7581999" cy="844931"/>
            <a:chOff x="649254" y="5778572"/>
            <a:chExt cx="7581999" cy="84493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721C081-E332-40E4-9564-8BF1E449BB50}"/>
                </a:ext>
              </a:extLst>
            </p:cNvPr>
            <p:cNvGrpSpPr/>
            <p:nvPr/>
          </p:nvGrpSpPr>
          <p:grpSpPr>
            <a:xfrm>
              <a:off x="649254" y="5778572"/>
              <a:ext cx="7581999" cy="844931"/>
              <a:chOff x="645100" y="3833797"/>
              <a:chExt cx="7581999" cy="844931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9CBC29D-1B1E-4C4E-BBDA-1616F8818CE5}"/>
                  </a:ext>
                </a:extLst>
              </p:cNvPr>
              <p:cNvSpPr txBox="1"/>
              <p:nvPr/>
            </p:nvSpPr>
            <p:spPr>
              <a:xfrm>
                <a:off x="1572392" y="4016195"/>
                <a:ext cx="6654707" cy="4801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defRPr/>
                </a:pPr>
                <a:r>
                  <a:rPr lang="en-US" sz="2800" dirty="0">
                    <a:latin typeface="+mj-lt"/>
                  </a:rPr>
                  <a:t>Compact lenses and sensors (poorer quality)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5CC7AA55-86D7-4D26-A05F-0FADC92F5ECE}"/>
                  </a:ext>
                </a:extLst>
              </p:cNvPr>
              <p:cNvSpPr/>
              <p:nvPr/>
            </p:nvSpPr>
            <p:spPr>
              <a:xfrm>
                <a:off x="645100" y="3833797"/>
                <a:ext cx="844932" cy="84493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srgbClr val="FFFFFF"/>
                  </a:solidFill>
                  <a:latin typeface="linea-basic-10" charset="0"/>
                  <a:ea typeface="linea-basic-10" charset="0"/>
                  <a:cs typeface="linea-basic-10" charset="0"/>
                </a:endParaRPr>
              </a:p>
            </p:txBody>
          </p:sp>
        </p:grpSp>
        <p:pic>
          <p:nvPicPr>
            <p:cNvPr id="24" name="Graphic 23" descr="Smart Phone with solid fill">
              <a:extLst>
                <a:ext uri="{FF2B5EF4-FFF2-40B4-BE49-F238E27FC236}">
                  <a16:creationId xmlns:a16="http://schemas.microsoft.com/office/drawing/2014/main" id="{762D27B9-6C57-B9E3-033F-5C289CAAE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9741" y="5903211"/>
              <a:ext cx="595647" cy="595647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2C199C-B3AE-9293-F5EF-BD0E24EE7994}"/>
              </a:ext>
            </a:extLst>
          </p:cNvPr>
          <p:cNvGrpSpPr/>
          <p:nvPr/>
        </p:nvGrpSpPr>
        <p:grpSpPr>
          <a:xfrm>
            <a:off x="811434" y="5063674"/>
            <a:ext cx="5933903" cy="875337"/>
            <a:chOff x="811434" y="5063674"/>
            <a:chExt cx="5933903" cy="87533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835EA76-45C9-4696-8A73-6CE4057AE66A}"/>
                </a:ext>
              </a:extLst>
            </p:cNvPr>
            <p:cNvGrpSpPr/>
            <p:nvPr/>
          </p:nvGrpSpPr>
          <p:grpSpPr>
            <a:xfrm>
              <a:off x="811434" y="5063674"/>
              <a:ext cx="5933903" cy="875337"/>
              <a:chOff x="4015485" y="4960404"/>
              <a:chExt cx="5933903" cy="875337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A0526E1-49BD-4554-A645-745A41346E8D}"/>
                  </a:ext>
                </a:extLst>
              </p:cNvPr>
              <p:cNvSpPr txBox="1"/>
              <p:nvPr/>
            </p:nvSpPr>
            <p:spPr>
              <a:xfrm>
                <a:off x="4967692" y="4967811"/>
                <a:ext cx="4981696" cy="867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defRPr/>
                </a:pPr>
                <a:r>
                  <a:rPr lang="en-US" sz="2800" dirty="0">
                    <a:latin typeface="+mj-lt"/>
                  </a:rPr>
                  <a:t>Many images already captured in Low Resolution</a:t>
                </a: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4FEC739A-4583-4BF1-90E8-BD4B362CE02D}"/>
                  </a:ext>
                </a:extLst>
              </p:cNvPr>
              <p:cNvSpPr/>
              <p:nvPr/>
            </p:nvSpPr>
            <p:spPr>
              <a:xfrm>
                <a:off x="4015485" y="4960404"/>
                <a:ext cx="844932" cy="844931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srgbClr val="FFFFFF"/>
                  </a:solidFill>
                  <a:latin typeface="linea-basic-10" charset="0"/>
                  <a:ea typeface="linea-basic-10" charset="0"/>
                  <a:cs typeface="linea-basic-10" charset="0"/>
                </a:endParaRPr>
              </a:p>
            </p:txBody>
          </p:sp>
        </p:grpSp>
        <p:pic>
          <p:nvPicPr>
            <p:cNvPr id="27" name="Graphic 26" descr="Images with solid fill">
              <a:extLst>
                <a:ext uri="{FF2B5EF4-FFF2-40B4-BE49-F238E27FC236}">
                  <a16:creationId xmlns:a16="http://schemas.microsoft.com/office/drawing/2014/main" id="{ADCD94FF-2988-9077-C323-75769120E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47376" y="5186438"/>
              <a:ext cx="576000" cy="57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701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3F0AFF-21C7-F4F7-E96C-222C9600AB73}"/>
              </a:ext>
            </a:extLst>
          </p:cNvPr>
          <p:cNvSpPr txBox="1"/>
          <p:nvPr/>
        </p:nvSpPr>
        <p:spPr>
          <a:xfrm>
            <a:off x="247978" y="128600"/>
            <a:ext cx="91736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5400" b="1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Picture Enhancing Tool </a:t>
            </a:r>
            <a:endParaRPr lang="en-PT" sz="5400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31" name="Picture Placeholder 3">
            <a:extLst>
              <a:ext uri="{FF2B5EF4-FFF2-40B4-BE49-F238E27FC236}">
                <a16:creationId xmlns:a16="http://schemas.microsoft.com/office/drawing/2014/main" id="{A9546A4D-16E5-B18E-FD7A-969137C0F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82376" y="-19732"/>
            <a:ext cx="5285280" cy="6877732"/>
          </a:xfrm>
          <a:prstGeom prst="trapezoid">
            <a:avLst/>
          </a:prstGeom>
          <a:solidFill>
            <a:schemeClr val="bg2">
              <a:lumMod val="95000"/>
            </a:schemeClr>
          </a:solidFill>
        </p:spPr>
      </p:pic>
      <p:grpSp>
        <p:nvGrpSpPr>
          <p:cNvPr id="212" name="Group 211">
            <a:extLst>
              <a:ext uri="{FF2B5EF4-FFF2-40B4-BE49-F238E27FC236}">
                <a16:creationId xmlns:a16="http://schemas.microsoft.com/office/drawing/2014/main" id="{8D1EE84A-175A-F35D-45D9-C4B91AD470C6}"/>
              </a:ext>
            </a:extLst>
          </p:cNvPr>
          <p:cNvGrpSpPr/>
          <p:nvPr/>
        </p:nvGrpSpPr>
        <p:grpSpPr>
          <a:xfrm>
            <a:off x="801411" y="1503904"/>
            <a:ext cx="4673254" cy="885371"/>
            <a:chOff x="801411" y="1503904"/>
            <a:chExt cx="4673254" cy="885371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570C2E3-18C9-8BA2-E49D-51048C763B8E}"/>
                </a:ext>
              </a:extLst>
            </p:cNvPr>
            <p:cNvGrpSpPr/>
            <p:nvPr/>
          </p:nvGrpSpPr>
          <p:grpSpPr>
            <a:xfrm>
              <a:off x="801411" y="1503904"/>
              <a:ext cx="4673254" cy="885371"/>
              <a:chOff x="645100" y="3807649"/>
              <a:chExt cx="4673254" cy="885371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E2AE938-61BA-F24E-9B3D-324FD09BF1CC}"/>
                  </a:ext>
                </a:extLst>
              </p:cNvPr>
              <p:cNvSpPr txBox="1"/>
              <p:nvPr/>
            </p:nvSpPr>
            <p:spPr>
              <a:xfrm>
                <a:off x="1572392" y="3807649"/>
                <a:ext cx="3745962" cy="8853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defRPr/>
                </a:pPr>
                <a:r>
                  <a:rPr lang="en-US" sz="2800" dirty="0">
                    <a:latin typeface="+mj-lt"/>
                  </a:rPr>
                  <a:t>Efficient</a:t>
                </a:r>
              </a:p>
              <a:p>
                <a:pPr>
                  <a:lnSpc>
                    <a:spcPct val="90000"/>
                  </a:lnSpc>
                  <a:spcBef>
                    <a:spcPts val="1000"/>
                  </a:spcBef>
                  <a:defRPr/>
                </a:pPr>
                <a:r>
                  <a:rPr lang="en-US" sz="2000" dirty="0">
                    <a:latin typeface="+mj-lt"/>
                  </a:rPr>
                  <a:t>Pictures are generated in seconds 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75B8063-488B-B7CE-D52E-24BA9E8DCDC6}"/>
                  </a:ext>
                </a:extLst>
              </p:cNvPr>
              <p:cNvSpPr/>
              <p:nvPr/>
            </p:nvSpPr>
            <p:spPr>
              <a:xfrm>
                <a:off x="645100" y="3833797"/>
                <a:ext cx="844932" cy="844931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srgbClr val="FFFFFF"/>
                  </a:solidFill>
                  <a:latin typeface="linea-basic-10" charset="0"/>
                  <a:ea typeface="linea-basic-10" charset="0"/>
                  <a:cs typeface="linea-basic-10" charset="0"/>
                </a:endParaRPr>
              </a:p>
            </p:txBody>
          </p:sp>
        </p:grpSp>
        <p:pic>
          <p:nvPicPr>
            <p:cNvPr id="203" name="Graphic 202" descr="Hourglass 90% with solid fill">
              <a:extLst>
                <a:ext uri="{FF2B5EF4-FFF2-40B4-BE49-F238E27FC236}">
                  <a16:creationId xmlns:a16="http://schemas.microsoft.com/office/drawing/2014/main" id="{52AB70BA-B996-2EA4-CBFA-991F6B9B1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5563" y="1624330"/>
              <a:ext cx="648000" cy="648000"/>
            </a:xfrm>
            <a:prstGeom prst="rect">
              <a:avLst/>
            </a:prstGeom>
          </p:spPr>
        </p:pic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22B68234-29AD-4AE8-6795-C5137354A7DD}"/>
              </a:ext>
            </a:extLst>
          </p:cNvPr>
          <p:cNvGrpSpPr/>
          <p:nvPr/>
        </p:nvGrpSpPr>
        <p:grpSpPr>
          <a:xfrm>
            <a:off x="811434" y="2778585"/>
            <a:ext cx="7803662" cy="885371"/>
            <a:chOff x="811434" y="2778585"/>
            <a:chExt cx="7803662" cy="885371"/>
          </a:xfrm>
        </p:grpSpPr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FD092163-36B7-E69A-5C41-6F558D405AAF}"/>
                </a:ext>
              </a:extLst>
            </p:cNvPr>
            <p:cNvGrpSpPr/>
            <p:nvPr/>
          </p:nvGrpSpPr>
          <p:grpSpPr>
            <a:xfrm>
              <a:off x="811434" y="2778585"/>
              <a:ext cx="7803662" cy="885371"/>
              <a:chOff x="645100" y="3807649"/>
              <a:chExt cx="7803662" cy="885371"/>
            </a:xfrm>
          </p:grpSpPr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92BE725E-D603-755F-3D94-415B96A250C7}"/>
                  </a:ext>
                </a:extLst>
              </p:cNvPr>
              <p:cNvSpPr txBox="1"/>
              <p:nvPr/>
            </p:nvSpPr>
            <p:spPr>
              <a:xfrm>
                <a:off x="1572392" y="3807649"/>
                <a:ext cx="6876370" cy="8853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defRPr/>
                </a:pPr>
                <a:r>
                  <a:rPr lang="en-US" sz="2800" dirty="0">
                    <a:latin typeface="+mj-lt"/>
                  </a:rPr>
                  <a:t>Multipurpose</a:t>
                </a:r>
              </a:p>
              <a:p>
                <a:pPr>
                  <a:lnSpc>
                    <a:spcPct val="90000"/>
                  </a:lnSpc>
                  <a:spcBef>
                    <a:spcPts val="1000"/>
                  </a:spcBef>
                  <a:defRPr/>
                </a:pPr>
                <a:r>
                  <a:rPr lang="en-US" sz="2000" dirty="0">
                    <a:latin typeface="+mj-lt"/>
                  </a:rPr>
                  <a:t>Generate, compare and download pictures in the same platform</a:t>
                </a:r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F44D9F47-6950-920A-4AB9-22BE60E70BAF}"/>
                  </a:ext>
                </a:extLst>
              </p:cNvPr>
              <p:cNvSpPr/>
              <p:nvPr/>
            </p:nvSpPr>
            <p:spPr>
              <a:xfrm>
                <a:off x="645100" y="3833797"/>
                <a:ext cx="844932" cy="844931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srgbClr val="FFFFFF"/>
                  </a:solidFill>
                  <a:latin typeface="linea-basic-10" charset="0"/>
                  <a:ea typeface="linea-basic-10" charset="0"/>
                  <a:cs typeface="linea-basic-10" charset="0"/>
                </a:endParaRPr>
              </a:p>
            </p:txBody>
          </p:sp>
        </p:grpSp>
        <p:pic>
          <p:nvPicPr>
            <p:cNvPr id="205" name="Graphic 204" descr="Pocket knife with solid fill">
              <a:extLst>
                <a:ext uri="{FF2B5EF4-FFF2-40B4-BE49-F238E27FC236}">
                  <a16:creationId xmlns:a16="http://schemas.microsoft.com/office/drawing/2014/main" id="{7C87DA51-BF02-A438-4D9E-479B770D6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7142" y="2907950"/>
              <a:ext cx="711377" cy="711377"/>
            </a:xfrm>
            <a:prstGeom prst="rect">
              <a:avLst/>
            </a:prstGeom>
          </p:spPr>
        </p:pic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B30EEB66-F642-5FD9-457B-447BF7F33325}"/>
              </a:ext>
            </a:extLst>
          </p:cNvPr>
          <p:cNvGrpSpPr/>
          <p:nvPr/>
        </p:nvGrpSpPr>
        <p:grpSpPr>
          <a:xfrm>
            <a:off x="811434" y="4053266"/>
            <a:ext cx="5816832" cy="885371"/>
            <a:chOff x="811434" y="4053266"/>
            <a:chExt cx="5816832" cy="88537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DD3A90E-8062-52ED-514E-D0B29CE29AD7}"/>
                </a:ext>
              </a:extLst>
            </p:cNvPr>
            <p:cNvGrpSpPr/>
            <p:nvPr/>
          </p:nvGrpSpPr>
          <p:grpSpPr>
            <a:xfrm>
              <a:off x="811434" y="4053266"/>
              <a:ext cx="5816832" cy="885371"/>
              <a:chOff x="645100" y="4934257"/>
              <a:chExt cx="5816832" cy="88537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0AF96C3-5258-2B27-B0CD-1596E97B4327}"/>
                  </a:ext>
                </a:extLst>
              </p:cNvPr>
              <p:cNvSpPr txBox="1"/>
              <p:nvPr/>
            </p:nvSpPr>
            <p:spPr>
              <a:xfrm>
                <a:off x="1597306" y="4934257"/>
                <a:ext cx="4864626" cy="885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defRPr/>
                </a:pPr>
                <a:r>
                  <a:rPr lang="en-US" sz="2800" dirty="0">
                    <a:latin typeface="+mj-lt"/>
                  </a:rPr>
                  <a:t>User Friendly</a:t>
                </a:r>
              </a:p>
              <a:p>
                <a:pPr>
                  <a:lnSpc>
                    <a:spcPct val="90000"/>
                  </a:lnSpc>
                  <a:spcBef>
                    <a:spcPts val="1000"/>
                  </a:spcBef>
                  <a:defRPr/>
                </a:pPr>
                <a:r>
                  <a:rPr lang="en-US" sz="2000" dirty="0">
                    <a:latin typeface="+mj-lt"/>
                  </a:rPr>
                  <a:t>Simple and intuitive interface</a:t>
                </a: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4A84735-B106-6D01-F4E6-0C2CD9A0A0BF}"/>
                  </a:ext>
                </a:extLst>
              </p:cNvPr>
              <p:cNvSpPr/>
              <p:nvPr/>
            </p:nvSpPr>
            <p:spPr>
              <a:xfrm>
                <a:off x="645100" y="4960404"/>
                <a:ext cx="844932" cy="84493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srgbClr val="FFFFFF"/>
                  </a:solidFill>
                  <a:latin typeface="linea-basic-10" charset="0"/>
                  <a:ea typeface="linea-basic-10" charset="0"/>
                  <a:cs typeface="linea-basic-10" charset="0"/>
                </a:endParaRPr>
              </a:p>
            </p:txBody>
          </p:sp>
        </p:grpSp>
        <p:pic>
          <p:nvPicPr>
            <p:cNvPr id="208" name="Graphic 207" descr="Head with gears with solid fill">
              <a:extLst>
                <a:ext uri="{FF2B5EF4-FFF2-40B4-BE49-F238E27FC236}">
                  <a16:creationId xmlns:a16="http://schemas.microsoft.com/office/drawing/2014/main" id="{7C0DC413-0E50-D5A1-39AB-25202346A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5563" y="4167026"/>
              <a:ext cx="684000" cy="684000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592390D-C388-B1AA-BF95-C0152DF397AD}"/>
              </a:ext>
            </a:extLst>
          </p:cNvPr>
          <p:cNvGrpSpPr/>
          <p:nvPr/>
        </p:nvGrpSpPr>
        <p:grpSpPr>
          <a:xfrm>
            <a:off x="801411" y="5327948"/>
            <a:ext cx="5944591" cy="885371"/>
            <a:chOff x="801411" y="5327948"/>
            <a:chExt cx="5944591" cy="885371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5D7D248-52FB-19B6-DAF5-1D30909BD2ED}"/>
                </a:ext>
              </a:extLst>
            </p:cNvPr>
            <p:cNvGrpSpPr/>
            <p:nvPr/>
          </p:nvGrpSpPr>
          <p:grpSpPr>
            <a:xfrm>
              <a:off x="801411" y="5327948"/>
              <a:ext cx="5944591" cy="885371"/>
              <a:chOff x="4015485" y="4919964"/>
              <a:chExt cx="5944591" cy="885371"/>
            </a:xfrm>
          </p:grpSpPr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1E7565F3-E8D0-1405-0404-45125388273C}"/>
                  </a:ext>
                </a:extLst>
              </p:cNvPr>
              <p:cNvSpPr txBox="1"/>
              <p:nvPr/>
            </p:nvSpPr>
            <p:spPr>
              <a:xfrm>
                <a:off x="4978380" y="4919964"/>
                <a:ext cx="4981696" cy="885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defRPr/>
                </a:pPr>
                <a:r>
                  <a:rPr lang="en-US" sz="2800" dirty="0">
                    <a:latin typeface="+mj-lt"/>
                  </a:rPr>
                  <a:t>Free</a:t>
                </a:r>
              </a:p>
              <a:p>
                <a:pPr>
                  <a:lnSpc>
                    <a:spcPct val="90000"/>
                  </a:lnSpc>
                  <a:spcBef>
                    <a:spcPts val="1000"/>
                  </a:spcBef>
                  <a:defRPr/>
                </a:pPr>
                <a:r>
                  <a:rPr lang="en-US" sz="2000" dirty="0">
                    <a:latin typeface="+mj-lt"/>
                  </a:rPr>
                  <a:t>For now…</a:t>
                </a:r>
                <a:endParaRPr lang="en-US" sz="1600" dirty="0">
                  <a:latin typeface="+mj-lt"/>
                </a:endParaRPr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16368305-2AE0-1073-B44B-A10625749913}"/>
                  </a:ext>
                </a:extLst>
              </p:cNvPr>
              <p:cNvSpPr/>
              <p:nvPr/>
            </p:nvSpPr>
            <p:spPr>
              <a:xfrm>
                <a:off x="4015485" y="4960404"/>
                <a:ext cx="844932" cy="844931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srgbClr val="FFFFFF"/>
                  </a:solidFill>
                  <a:latin typeface="linea-basic-10" charset="0"/>
                  <a:ea typeface="linea-basic-10" charset="0"/>
                  <a:cs typeface="linea-basic-10" charset="0"/>
                </a:endParaRPr>
              </a:p>
            </p:txBody>
          </p:sp>
        </p:grpSp>
        <p:pic>
          <p:nvPicPr>
            <p:cNvPr id="34" name="Graphic 33" descr="Money with solid fill">
              <a:extLst>
                <a:ext uri="{FF2B5EF4-FFF2-40B4-BE49-F238E27FC236}">
                  <a16:creationId xmlns:a16="http://schemas.microsoft.com/office/drawing/2014/main" id="{DC043DD7-BFA3-BFA8-1B36-54FE25CD8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92376" y="5438315"/>
              <a:ext cx="640908" cy="6409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608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64D143-454A-3DBA-E2DD-DFDFCD138E53}"/>
              </a:ext>
            </a:extLst>
          </p:cNvPr>
          <p:cNvCxnSpPr>
            <a:cxnSpLocks/>
          </p:cNvCxnSpPr>
          <p:nvPr/>
        </p:nvCxnSpPr>
        <p:spPr>
          <a:xfrm>
            <a:off x="228600" y="3298371"/>
            <a:ext cx="8496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23F0AFF-21C7-F4F7-E96C-222C9600AB73}"/>
              </a:ext>
            </a:extLst>
          </p:cNvPr>
          <p:cNvSpPr txBox="1"/>
          <p:nvPr/>
        </p:nvSpPr>
        <p:spPr>
          <a:xfrm>
            <a:off x="247978" y="128600"/>
            <a:ext cx="74101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5400" b="1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Action Plan</a:t>
            </a:r>
            <a:endParaRPr lang="en-PT" sz="5400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227E70-4D70-1758-5278-D2A02BE8A293}"/>
              </a:ext>
            </a:extLst>
          </p:cNvPr>
          <p:cNvSpPr/>
          <p:nvPr/>
        </p:nvSpPr>
        <p:spPr>
          <a:xfrm>
            <a:off x="1244500" y="2956509"/>
            <a:ext cx="683725" cy="68372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linea-basic-10" charset="0"/>
              <a:ea typeface="linea-basic-10" charset="0"/>
              <a:cs typeface="linea-basic-10" charset="0"/>
            </a:endParaRPr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48CB8B62-F9A9-412E-61E4-C9ED54CB87CA}"/>
              </a:ext>
            </a:extLst>
          </p:cNvPr>
          <p:cNvSpPr/>
          <p:nvPr/>
        </p:nvSpPr>
        <p:spPr>
          <a:xfrm>
            <a:off x="678850" y="2537874"/>
            <a:ext cx="62352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i="0" dirty="0">
                <a:solidFill>
                  <a:schemeClr val="accent5">
                    <a:lumMod val="50000"/>
                  </a:schemeClr>
                </a:solidFill>
                <a:effectLst/>
                <a:latin typeface="Century Gothic" panose="020B0502020202020204" pitchFamily="34" charset="0"/>
              </a:rPr>
              <a:t>Choose Model - </a:t>
            </a:r>
            <a:r>
              <a:rPr lang="en-GB" b="1" i="0" dirty="0">
                <a:solidFill>
                  <a:schemeClr val="accent5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Enhanced Deep Residual Networks</a:t>
            </a:r>
            <a:endParaRPr lang="en-PT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" name="Picture Placeholder 3">
            <a:extLst>
              <a:ext uri="{FF2B5EF4-FFF2-40B4-BE49-F238E27FC236}">
                <a16:creationId xmlns:a16="http://schemas.microsoft.com/office/drawing/2014/main" id="{A23F02CF-478C-93C9-B270-592DA5D7E3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88"/>
          <a:stretch/>
        </p:blipFill>
        <p:spPr>
          <a:xfrm>
            <a:off x="8282376" y="-19732"/>
            <a:ext cx="5285280" cy="6877732"/>
          </a:xfrm>
          <a:prstGeom prst="trapezoid">
            <a:avLst/>
          </a:prstGeom>
          <a:solidFill>
            <a:schemeClr val="bg2">
              <a:lumMod val="95000"/>
            </a:schemeClr>
          </a:solidFill>
        </p:spPr>
      </p:pic>
      <p:pic>
        <p:nvPicPr>
          <p:cNvPr id="11" name="Picture 10" descr="A picture containing text, screenshot, design&#10;&#10;Description automatically generated">
            <a:extLst>
              <a:ext uri="{FF2B5EF4-FFF2-40B4-BE49-F238E27FC236}">
                <a16:creationId xmlns:a16="http://schemas.microsoft.com/office/drawing/2014/main" id="{EC15718B-B305-755B-A778-1F770DD01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3875" y="3545368"/>
            <a:ext cx="4076700" cy="2908300"/>
          </a:xfrm>
          <a:prstGeom prst="rect">
            <a:avLst/>
          </a:prstGeom>
        </p:spPr>
      </p:pic>
      <p:sp>
        <p:nvSpPr>
          <p:cNvPr id="12" name="Rectangle 29">
            <a:extLst>
              <a:ext uri="{FF2B5EF4-FFF2-40B4-BE49-F238E27FC236}">
                <a16:creationId xmlns:a16="http://schemas.microsoft.com/office/drawing/2014/main" id="{0D6EDB5A-4ED0-413E-3576-84303E584C35}"/>
              </a:ext>
            </a:extLst>
          </p:cNvPr>
          <p:cNvSpPr/>
          <p:nvPr/>
        </p:nvSpPr>
        <p:spPr>
          <a:xfrm>
            <a:off x="3423850" y="6459668"/>
            <a:ext cx="2216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Century Gothic" panose="020B0502020202020204" pitchFamily="34" charset="0"/>
              </a:rPr>
              <a:t>Lim </a:t>
            </a:r>
            <a:r>
              <a:rPr lang="en-GB" b="1" i="1" dirty="0">
                <a:solidFill>
                  <a:schemeClr val="accent5">
                    <a:lumMod val="75000"/>
                  </a:schemeClr>
                </a:solidFill>
                <a:effectLst/>
                <a:latin typeface="Century Gothic" panose="020B0502020202020204" pitchFamily="34" charset="0"/>
              </a:rPr>
              <a:t>et al.</a:t>
            </a:r>
            <a:r>
              <a:rPr lang="en-GB" b="1" i="0" dirty="0">
                <a:solidFill>
                  <a:schemeClr val="accent5">
                    <a:lumMod val="75000"/>
                  </a:schemeClr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en-GB" b="1" dirty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rPr>
              <a:t>(2017)</a:t>
            </a:r>
            <a:endParaRPr lang="en-PT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357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64D143-454A-3DBA-E2DD-DFDFCD138E53}"/>
              </a:ext>
            </a:extLst>
          </p:cNvPr>
          <p:cNvCxnSpPr>
            <a:cxnSpLocks/>
          </p:cNvCxnSpPr>
          <p:nvPr/>
        </p:nvCxnSpPr>
        <p:spPr>
          <a:xfrm>
            <a:off x="228600" y="3298371"/>
            <a:ext cx="8496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23F0AFF-21C7-F4F7-E96C-222C9600AB73}"/>
              </a:ext>
            </a:extLst>
          </p:cNvPr>
          <p:cNvSpPr txBox="1"/>
          <p:nvPr/>
        </p:nvSpPr>
        <p:spPr>
          <a:xfrm>
            <a:off x="247978" y="128600"/>
            <a:ext cx="74101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5400" b="1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Action Plan</a:t>
            </a:r>
            <a:endParaRPr lang="en-PT" sz="5400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227E70-4D70-1758-5278-D2A02BE8A293}"/>
              </a:ext>
            </a:extLst>
          </p:cNvPr>
          <p:cNvSpPr/>
          <p:nvPr/>
        </p:nvSpPr>
        <p:spPr>
          <a:xfrm>
            <a:off x="1244500" y="2956509"/>
            <a:ext cx="683725" cy="68372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linea-basic-10" charset="0"/>
              <a:ea typeface="linea-basic-10" charset="0"/>
              <a:cs typeface="linea-basic-10" charset="0"/>
            </a:endParaRPr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48CB8B62-F9A9-412E-61E4-C9ED54CB87CA}"/>
              </a:ext>
            </a:extLst>
          </p:cNvPr>
          <p:cNvSpPr/>
          <p:nvPr/>
        </p:nvSpPr>
        <p:spPr>
          <a:xfrm>
            <a:off x="309882" y="2533084"/>
            <a:ext cx="25529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/>
            <a:r>
              <a:rPr lang="en-GB" b="1" i="0" dirty="0">
                <a:solidFill>
                  <a:schemeClr val="accent5">
                    <a:lumMod val="50000"/>
                  </a:schemeClr>
                </a:solidFill>
                <a:effectLst/>
                <a:latin typeface="Century Gothic" panose="020B0502020202020204" pitchFamily="34" charset="0"/>
              </a:rPr>
              <a:t>Choose Model</a:t>
            </a:r>
            <a:endParaRPr lang="en-US" b="1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995F52D-3312-02DD-B465-34DF80C47964}"/>
              </a:ext>
            </a:extLst>
          </p:cNvPr>
          <p:cNvSpPr/>
          <p:nvPr/>
        </p:nvSpPr>
        <p:spPr>
          <a:xfrm>
            <a:off x="3181884" y="2944560"/>
            <a:ext cx="683725" cy="68372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linea-basic-10" charset="0"/>
              <a:ea typeface="linea-basic-10" charset="0"/>
              <a:cs typeface="linea-basic-10" charset="0"/>
            </a:endParaRPr>
          </a:p>
        </p:txBody>
      </p:sp>
      <p:sp>
        <p:nvSpPr>
          <p:cNvPr id="26" name="Rectangle 29">
            <a:extLst>
              <a:ext uri="{FF2B5EF4-FFF2-40B4-BE49-F238E27FC236}">
                <a16:creationId xmlns:a16="http://schemas.microsoft.com/office/drawing/2014/main" id="{8B4761AD-AF03-E76D-9166-C1FA4131F6C5}"/>
              </a:ext>
            </a:extLst>
          </p:cNvPr>
          <p:cNvSpPr/>
          <p:nvPr/>
        </p:nvSpPr>
        <p:spPr>
          <a:xfrm>
            <a:off x="2620594" y="3713301"/>
            <a:ext cx="17865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/>
            <a:r>
              <a:rPr lang="en-GB" b="1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Image Database</a:t>
            </a:r>
            <a:endParaRPr lang="en-US" b="1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Placeholder 3">
            <a:extLst>
              <a:ext uri="{FF2B5EF4-FFF2-40B4-BE49-F238E27FC236}">
                <a16:creationId xmlns:a16="http://schemas.microsoft.com/office/drawing/2014/main" id="{A23F02CF-478C-93C9-B270-592DA5D7E3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88"/>
          <a:stretch/>
        </p:blipFill>
        <p:spPr>
          <a:xfrm>
            <a:off x="8282376" y="-19732"/>
            <a:ext cx="5285280" cy="6877732"/>
          </a:xfrm>
          <a:prstGeom prst="trapezoid">
            <a:avLst/>
          </a:prstGeom>
          <a:solidFill>
            <a:schemeClr val="bg2">
              <a:lumMod val="95000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F075A8-98A7-66E6-FAA7-96D7EA31147E}"/>
              </a:ext>
            </a:extLst>
          </p:cNvPr>
          <p:cNvSpPr txBox="1"/>
          <p:nvPr/>
        </p:nvSpPr>
        <p:spPr>
          <a:xfrm>
            <a:off x="4047526" y="3990300"/>
            <a:ext cx="2368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chemeClr val="accent5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- DIV2K Dataset</a:t>
            </a:r>
            <a:endParaRPr lang="en-GB" b="0" i="0" dirty="0">
              <a:solidFill>
                <a:schemeClr val="accent5">
                  <a:lumMod val="50000"/>
                </a:schemeClr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039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64D143-454A-3DBA-E2DD-DFDFCD138E53}"/>
              </a:ext>
            </a:extLst>
          </p:cNvPr>
          <p:cNvCxnSpPr>
            <a:cxnSpLocks/>
          </p:cNvCxnSpPr>
          <p:nvPr/>
        </p:nvCxnSpPr>
        <p:spPr>
          <a:xfrm>
            <a:off x="228600" y="3298371"/>
            <a:ext cx="8496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23F0AFF-21C7-F4F7-E96C-222C9600AB73}"/>
              </a:ext>
            </a:extLst>
          </p:cNvPr>
          <p:cNvSpPr txBox="1"/>
          <p:nvPr/>
        </p:nvSpPr>
        <p:spPr>
          <a:xfrm>
            <a:off x="247978" y="128600"/>
            <a:ext cx="74101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5400" b="1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Action Plan</a:t>
            </a:r>
            <a:endParaRPr lang="en-PT" sz="5400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227E70-4D70-1758-5278-D2A02BE8A293}"/>
              </a:ext>
            </a:extLst>
          </p:cNvPr>
          <p:cNvSpPr/>
          <p:nvPr/>
        </p:nvSpPr>
        <p:spPr>
          <a:xfrm>
            <a:off x="1244500" y="2956509"/>
            <a:ext cx="683725" cy="68372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linea-basic-10" charset="0"/>
              <a:ea typeface="linea-basic-10" charset="0"/>
              <a:cs typeface="linea-basic-10" charset="0"/>
            </a:endParaRPr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48CB8B62-F9A9-412E-61E4-C9ED54CB87CA}"/>
              </a:ext>
            </a:extLst>
          </p:cNvPr>
          <p:cNvSpPr/>
          <p:nvPr/>
        </p:nvSpPr>
        <p:spPr>
          <a:xfrm>
            <a:off x="309882" y="2533084"/>
            <a:ext cx="25529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/>
            <a:r>
              <a:rPr lang="en-GB" b="1" i="0" dirty="0">
                <a:solidFill>
                  <a:schemeClr val="accent5">
                    <a:lumMod val="50000"/>
                  </a:schemeClr>
                </a:solidFill>
                <a:effectLst/>
                <a:latin typeface="Century Gothic" panose="020B0502020202020204" pitchFamily="34" charset="0"/>
              </a:rPr>
              <a:t>Choose Model</a:t>
            </a:r>
            <a:endParaRPr lang="en-US" b="1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995F52D-3312-02DD-B465-34DF80C47964}"/>
              </a:ext>
            </a:extLst>
          </p:cNvPr>
          <p:cNvSpPr/>
          <p:nvPr/>
        </p:nvSpPr>
        <p:spPr>
          <a:xfrm>
            <a:off x="3181884" y="2944560"/>
            <a:ext cx="683725" cy="68372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linea-basic-10" charset="0"/>
              <a:ea typeface="linea-basic-10" charset="0"/>
              <a:cs typeface="linea-basic-10" charset="0"/>
            </a:endParaRPr>
          </a:p>
        </p:txBody>
      </p:sp>
      <p:sp>
        <p:nvSpPr>
          <p:cNvPr id="26" name="Rectangle 29">
            <a:extLst>
              <a:ext uri="{FF2B5EF4-FFF2-40B4-BE49-F238E27FC236}">
                <a16:creationId xmlns:a16="http://schemas.microsoft.com/office/drawing/2014/main" id="{8B4761AD-AF03-E76D-9166-C1FA4131F6C5}"/>
              </a:ext>
            </a:extLst>
          </p:cNvPr>
          <p:cNvSpPr/>
          <p:nvPr/>
        </p:nvSpPr>
        <p:spPr>
          <a:xfrm>
            <a:off x="2620594" y="3713301"/>
            <a:ext cx="17865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/>
            <a:r>
              <a:rPr lang="en-GB" b="1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Image Database</a:t>
            </a:r>
            <a:endParaRPr lang="en-US" b="1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Rectangle 29">
            <a:extLst>
              <a:ext uri="{FF2B5EF4-FFF2-40B4-BE49-F238E27FC236}">
                <a16:creationId xmlns:a16="http://schemas.microsoft.com/office/drawing/2014/main" id="{2BAF0643-81A0-CC0C-ABCB-91517166DFD2}"/>
              </a:ext>
            </a:extLst>
          </p:cNvPr>
          <p:cNvSpPr/>
          <p:nvPr/>
        </p:nvSpPr>
        <p:spPr>
          <a:xfrm>
            <a:off x="4565309" y="2299523"/>
            <a:ext cx="17865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/>
            <a:r>
              <a:rPr lang="en-GB" b="1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Deep Learning</a:t>
            </a:r>
            <a:endParaRPr lang="en-US" b="1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325047D-3D6C-D5F5-4CEC-F9B1997D73D5}"/>
              </a:ext>
            </a:extLst>
          </p:cNvPr>
          <p:cNvSpPr/>
          <p:nvPr/>
        </p:nvSpPr>
        <p:spPr>
          <a:xfrm>
            <a:off x="5119268" y="2950534"/>
            <a:ext cx="683725" cy="68372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linea-basic-10" charset="0"/>
              <a:ea typeface="linea-basic-10" charset="0"/>
              <a:cs typeface="linea-basic-10" charset="0"/>
            </a:endParaRPr>
          </a:p>
        </p:txBody>
      </p:sp>
      <p:pic>
        <p:nvPicPr>
          <p:cNvPr id="2" name="Picture Placeholder 3">
            <a:extLst>
              <a:ext uri="{FF2B5EF4-FFF2-40B4-BE49-F238E27FC236}">
                <a16:creationId xmlns:a16="http://schemas.microsoft.com/office/drawing/2014/main" id="{A23F02CF-478C-93C9-B270-592DA5D7E3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88"/>
          <a:stretch/>
        </p:blipFill>
        <p:spPr>
          <a:xfrm>
            <a:off x="8282376" y="-19732"/>
            <a:ext cx="5285280" cy="6877732"/>
          </a:xfrm>
          <a:prstGeom prst="trapezoid">
            <a:avLst/>
          </a:prstGeom>
          <a:solidFill>
            <a:schemeClr val="bg2">
              <a:lumMod val="95000"/>
            </a:schemeClr>
          </a:soli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24F51E-495A-C9BF-707D-A7217784B504}"/>
              </a:ext>
            </a:extLst>
          </p:cNvPr>
          <p:cNvSpPr txBox="1"/>
          <p:nvPr/>
        </p:nvSpPr>
        <p:spPr>
          <a:xfrm>
            <a:off x="5914994" y="2578712"/>
            <a:ext cx="2170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chemeClr val="accent5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- 3 models trained</a:t>
            </a:r>
            <a:endParaRPr lang="en-GB" b="0" i="0" dirty="0">
              <a:solidFill>
                <a:schemeClr val="accent5">
                  <a:lumMod val="50000"/>
                </a:schemeClr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408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64D143-454A-3DBA-E2DD-DFDFCD138E53}"/>
              </a:ext>
            </a:extLst>
          </p:cNvPr>
          <p:cNvCxnSpPr>
            <a:cxnSpLocks/>
          </p:cNvCxnSpPr>
          <p:nvPr/>
        </p:nvCxnSpPr>
        <p:spPr>
          <a:xfrm>
            <a:off x="228600" y="3298371"/>
            <a:ext cx="8496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23F0AFF-21C7-F4F7-E96C-222C9600AB73}"/>
              </a:ext>
            </a:extLst>
          </p:cNvPr>
          <p:cNvSpPr txBox="1"/>
          <p:nvPr/>
        </p:nvSpPr>
        <p:spPr>
          <a:xfrm>
            <a:off x="247978" y="128600"/>
            <a:ext cx="74101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5400" b="1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Action Plan</a:t>
            </a:r>
            <a:endParaRPr lang="en-PT" sz="5400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227E70-4D70-1758-5278-D2A02BE8A293}"/>
              </a:ext>
            </a:extLst>
          </p:cNvPr>
          <p:cNvSpPr/>
          <p:nvPr/>
        </p:nvSpPr>
        <p:spPr>
          <a:xfrm>
            <a:off x="1244500" y="2956509"/>
            <a:ext cx="683725" cy="68372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linea-basic-10" charset="0"/>
              <a:ea typeface="linea-basic-10" charset="0"/>
              <a:cs typeface="linea-basic-10" charset="0"/>
            </a:endParaRPr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48CB8B62-F9A9-412E-61E4-C9ED54CB87CA}"/>
              </a:ext>
            </a:extLst>
          </p:cNvPr>
          <p:cNvSpPr/>
          <p:nvPr/>
        </p:nvSpPr>
        <p:spPr>
          <a:xfrm>
            <a:off x="309882" y="2533084"/>
            <a:ext cx="25529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/>
            <a:r>
              <a:rPr lang="en-GB" b="1" i="0" dirty="0">
                <a:solidFill>
                  <a:schemeClr val="accent5">
                    <a:lumMod val="50000"/>
                  </a:schemeClr>
                </a:solidFill>
                <a:effectLst/>
                <a:latin typeface="Century Gothic" panose="020B0502020202020204" pitchFamily="34" charset="0"/>
              </a:rPr>
              <a:t>Choose Model</a:t>
            </a:r>
            <a:endParaRPr lang="en-US" b="1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995F52D-3312-02DD-B465-34DF80C47964}"/>
              </a:ext>
            </a:extLst>
          </p:cNvPr>
          <p:cNvSpPr/>
          <p:nvPr/>
        </p:nvSpPr>
        <p:spPr>
          <a:xfrm>
            <a:off x="3181884" y="2944560"/>
            <a:ext cx="683725" cy="68372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linea-basic-10" charset="0"/>
              <a:ea typeface="linea-basic-10" charset="0"/>
              <a:cs typeface="linea-basic-10" charset="0"/>
            </a:endParaRPr>
          </a:p>
        </p:txBody>
      </p:sp>
      <p:sp>
        <p:nvSpPr>
          <p:cNvPr id="26" name="Rectangle 29">
            <a:extLst>
              <a:ext uri="{FF2B5EF4-FFF2-40B4-BE49-F238E27FC236}">
                <a16:creationId xmlns:a16="http://schemas.microsoft.com/office/drawing/2014/main" id="{8B4761AD-AF03-E76D-9166-C1FA4131F6C5}"/>
              </a:ext>
            </a:extLst>
          </p:cNvPr>
          <p:cNvSpPr/>
          <p:nvPr/>
        </p:nvSpPr>
        <p:spPr>
          <a:xfrm>
            <a:off x="2620594" y="3713301"/>
            <a:ext cx="17865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/>
            <a:r>
              <a:rPr lang="en-GB" b="1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Image Database</a:t>
            </a:r>
            <a:endParaRPr lang="en-US" b="1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Rectangle 29">
            <a:extLst>
              <a:ext uri="{FF2B5EF4-FFF2-40B4-BE49-F238E27FC236}">
                <a16:creationId xmlns:a16="http://schemas.microsoft.com/office/drawing/2014/main" id="{2BAF0643-81A0-CC0C-ABCB-91517166DFD2}"/>
              </a:ext>
            </a:extLst>
          </p:cNvPr>
          <p:cNvSpPr/>
          <p:nvPr/>
        </p:nvSpPr>
        <p:spPr>
          <a:xfrm>
            <a:off x="4565309" y="2299523"/>
            <a:ext cx="17865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/>
            <a:r>
              <a:rPr lang="en-GB" b="1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Deep Learning</a:t>
            </a:r>
            <a:endParaRPr lang="en-US" b="1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325047D-3D6C-D5F5-4CEC-F9B1997D73D5}"/>
              </a:ext>
            </a:extLst>
          </p:cNvPr>
          <p:cNvSpPr/>
          <p:nvPr/>
        </p:nvSpPr>
        <p:spPr>
          <a:xfrm>
            <a:off x="5119268" y="2950534"/>
            <a:ext cx="683725" cy="68372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linea-basic-10" charset="0"/>
              <a:ea typeface="linea-basic-10" charset="0"/>
              <a:cs typeface="linea-basic-10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5566E74-9474-EF6C-420F-B3A33A6EE363}"/>
              </a:ext>
            </a:extLst>
          </p:cNvPr>
          <p:cNvSpPr/>
          <p:nvPr/>
        </p:nvSpPr>
        <p:spPr>
          <a:xfrm>
            <a:off x="7056652" y="2938586"/>
            <a:ext cx="683725" cy="68372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linea-basic-10" charset="0"/>
              <a:ea typeface="linea-basic-10" charset="0"/>
              <a:cs typeface="linea-basic-10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1EE1D08-9719-5A85-D26F-1D029D9E1B7E}"/>
              </a:ext>
            </a:extLst>
          </p:cNvPr>
          <p:cNvSpPr/>
          <p:nvPr/>
        </p:nvSpPr>
        <p:spPr>
          <a:xfrm>
            <a:off x="6489179" y="3782891"/>
            <a:ext cx="178658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/>
            <a:r>
              <a:rPr lang="en-GB" b="1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Web App</a:t>
            </a:r>
          </a:p>
          <a:p>
            <a:pPr marL="12700" algn="ctr"/>
            <a:r>
              <a:rPr lang="en-GB" sz="1600" b="1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(</a:t>
            </a:r>
            <a:r>
              <a:rPr lang="en-GB" sz="1600" b="1" dirty="0" err="1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Streamlit</a:t>
            </a:r>
            <a:r>
              <a:rPr lang="en-GB" sz="1600" b="1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)</a:t>
            </a:r>
            <a:endParaRPr lang="en-US" b="1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Placeholder 3">
            <a:extLst>
              <a:ext uri="{FF2B5EF4-FFF2-40B4-BE49-F238E27FC236}">
                <a16:creationId xmlns:a16="http://schemas.microsoft.com/office/drawing/2014/main" id="{A23F02CF-478C-93C9-B270-592DA5D7E3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88"/>
          <a:stretch/>
        </p:blipFill>
        <p:spPr>
          <a:xfrm>
            <a:off x="8282376" y="-19732"/>
            <a:ext cx="5285280" cy="6877732"/>
          </a:xfrm>
          <a:prstGeom prst="trapezoid">
            <a:avLst/>
          </a:prstGeom>
          <a:solidFill>
            <a:schemeClr val="bg2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246568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heme 12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3D94AE"/>
      </a:accent1>
      <a:accent2>
        <a:srgbClr val="67C6D4"/>
      </a:accent2>
      <a:accent3>
        <a:srgbClr val="2C6C7A"/>
      </a:accent3>
      <a:accent4>
        <a:srgbClr val="85FFF0"/>
      </a:accent4>
      <a:accent5>
        <a:srgbClr val="3D579F"/>
      </a:accent5>
      <a:accent6>
        <a:srgbClr val="75CFD9"/>
      </a:accent6>
      <a:hlink>
        <a:srgbClr val="FFFFFF"/>
      </a:hlink>
      <a:folHlink>
        <a:srgbClr val="595959"/>
      </a:folHlink>
    </a:clrScheme>
    <a:fontScheme name="Custom 2">
      <a:majorFont>
        <a:latin typeface="Nexa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</TotalTime>
  <Words>357</Words>
  <Application>Microsoft Macintosh PowerPoint</Application>
  <PresentationFormat>Widescreen</PresentationFormat>
  <Paragraphs>89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Calibri</vt:lpstr>
      <vt:lpstr>Century Gothic</vt:lpstr>
      <vt:lpstr>Helvetica</vt:lpstr>
      <vt:lpstr>Helvetica Neue</vt:lpstr>
      <vt:lpstr>linea-basic-10</vt:lpstr>
      <vt:lpstr>Nexa Bold</vt:lpstr>
      <vt:lpstr>Open Sans</vt:lpstr>
      <vt:lpstr>PixelSplitter</vt:lpstr>
      <vt:lpstr>source-serif-pro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Anand Rk</dc:creator>
  <cp:lastModifiedBy>Tiago Bizarra Rebelo</cp:lastModifiedBy>
  <cp:revision>21</cp:revision>
  <dcterms:created xsi:type="dcterms:W3CDTF">2019-06-07T05:51:23Z</dcterms:created>
  <dcterms:modified xsi:type="dcterms:W3CDTF">2023-06-12T17:39:56Z</dcterms:modified>
</cp:coreProperties>
</file>